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76" d="100"/>
          <a:sy n="76" d="100"/>
        </p:scale>
        <p:origin x="-90" y="-33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44300396ca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44300396ca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469132ac3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469132ac3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44300396ca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44300396ca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44300396ca_0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44300396ca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4300396ca_0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4300396ca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44300396ca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44300396ca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44300396ca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44300396ca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44300396ca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44300396ca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Run is a static lifting operator, meaning that there is no residual</a:t>
            </a:r>
            <a:endParaRPr/>
          </a:p>
          <a:p>
            <a:pPr marL="0" lvl="0" indent="0" algn="l" rtl="0">
              <a:spcBef>
                <a:spcPts val="0"/>
              </a:spcBef>
              <a:spcAft>
                <a:spcPts val="0"/>
              </a:spcAft>
              <a:buNone/>
            </a:pPr>
            <a:r>
              <a:rPr lang="en"/>
              <a:t>state left on the quantum computer after run C has completed.</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44300396ca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44300396ca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1200">
                <a:solidFill>
                  <a:schemeClr val="dk1"/>
                </a:solidFill>
                <a:latin typeface="Open Sans"/>
                <a:ea typeface="Open Sans"/>
                <a:cs typeface="Open Sans"/>
                <a:sym typeface="Open Sans"/>
              </a:rPr>
              <a:t>Dynamic lifting is expensive because while the classical computer is computing the rest of the circuit, the existing state on the quantum computer must continuously undergo error correction to prevent degradation</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44300396ca_0_1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44300396ca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442dbf823d_0_3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442dbf823d_0_3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800">
                <a:solidFill>
                  <a:schemeClr val="dk1"/>
                </a:solidFill>
                <a:latin typeface="Open Sans"/>
                <a:ea typeface="Open Sans"/>
                <a:cs typeface="Open Sans"/>
                <a:sym typeface="Open Sans"/>
              </a:rPr>
              <a:t>Still researchers write complex algorithms in state of art quantum circuit language like quipper </a:t>
            </a:r>
            <a:endParaRPr sz="1800">
              <a:solidFill>
                <a:schemeClr val="dk1"/>
              </a:solidFill>
              <a:latin typeface="Open Sans"/>
              <a:ea typeface="Open Sans"/>
              <a:cs typeface="Open Sans"/>
              <a:sym typeface="Open Sans"/>
            </a:endParaRPr>
          </a:p>
          <a:p>
            <a:pPr marL="0" lvl="0" indent="0" algn="l" rtl="0">
              <a:lnSpc>
                <a:spcPct val="115000"/>
              </a:lnSpc>
              <a:spcBef>
                <a:spcPts val="1600"/>
              </a:spcBef>
              <a:spcAft>
                <a:spcPts val="0"/>
              </a:spcAft>
              <a:buNone/>
            </a:pPr>
            <a:r>
              <a:rPr lang="en" sz="1800">
                <a:solidFill>
                  <a:schemeClr val="dk1"/>
                </a:solidFill>
                <a:latin typeface="Open Sans"/>
                <a:ea typeface="Open Sans"/>
                <a:cs typeface="Open Sans"/>
                <a:sym typeface="Open Sans"/>
              </a:rPr>
              <a:t>So programmers not sure if their approach will work</a:t>
            </a:r>
            <a:endParaRPr sz="1800">
              <a:solidFill>
                <a:schemeClr val="dk1"/>
              </a:solidFill>
              <a:latin typeface="Open Sans"/>
              <a:ea typeface="Open Sans"/>
              <a:cs typeface="Open Sans"/>
              <a:sym typeface="Open Sans"/>
            </a:endParaRPr>
          </a:p>
          <a:p>
            <a:pPr marL="0" lvl="0" indent="0" algn="l" rtl="0">
              <a:lnSpc>
                <a:spcPct val="115000"/>
              </a:lnSpc>
              <a:spcBef>
                <a:spcPts val="1600"/>
              </a:spcBef>
              <a:spcAft>
                <a:spcPts val="1600"/>
              </a:spcAft>
              <a:buClr>
                <a:schemeClr val="dk1"/>
              </a:buClr>
              <a:buSzPts val="1100"/>
              <a:buFont typeface="Arial"/>
              <a:buNone/>
            </a:pPr>
            <a:endParaRPr sz="1800">
              <a:solidFill>
                <a:schemeClr val="dk1"/>
              </a:solidFill>
              <a:latin typeface="Open Sans"/>
              <a:ea typeface="Open Sans"/>
              <a:cs typeface="Open Sans"/>
              <a:sym typeface="Open San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44300396ca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44300396ca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44300396ca_0_1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44300396ca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4695e52ebb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4695e52ebb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4695e52ebb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4695e52eb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4695e52ebb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4695e52ebb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4695e52ebb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4695e52ebb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44300396ca_0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44300396ca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44300396ca_0_1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44300396ca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42dbf823d_0_3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42dbf823d_0_3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Doesnt specify the degree to which the separation is intended</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44300396ca_0_1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44300396ca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1800">
                <a:solidFill>
                  <a:schemeClr val="dk1"/>
                </a:solidFill>
                <a:latin typeface="Open Sans"/>
                <a:ea typeface="Open Sans"/>
                <a:cs typeface="Open Sans"/>
                <a:sym typeface="Open Sans"/>
              </a:rPr>
              <a:t>Proving embedded language produces well formed circuits is hard, it means reasoning about the entirety of host language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442dbf823d_0_3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442dbf823d_0_3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44300396ca_0_1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44300396ca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442dbf823d_0_3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442dbf823d_0_3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44300396ca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44300396c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44300396ca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44300396ca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dl.acm.org/citation.cfm?id=3009894"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QWIRE: A Core Language for Quantum Circuits</a:t>
            </a:r>
            <a:endParaRPr/>
          </a:p>
        </p:txBody>
      </p:sp>
      <p:sp>
        <p:nvSpPr>
          <p:cNvPr id="63" name="Google Shape;63;p13"/>
          <p:cNvSpPr txBox="1">
            <a:spLocks noGrp="1"/>
          </p:cNvSpPr>
          <p:nvPr>
            <p:ph type="body" idx="4294967295"/>
          </p:nvPr>
        </p:nvSpPr>
        <p:spPr>
          <a:xfrm>
            <a:off x="0" y="1225550"/>
            <a:ext cx="8521700" cy="335438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Ashlesha Atrey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Examples: Gate</a:t>
            </a:r>
            <a:endParaRPr/>
          </a:p>
        </p:txBody>
      </p:sp>
      <p:sp>
        <p:nvSpPr>
          <p:cNvPr id="6" name="Text Placeholder 5"/>
          <p:cNvSpPr>
            <a:spLocks noGrp="1"/>
          </p:cNvSpPr>
          <p:nvPr>
            <p:ph type="body" idx="1"/>
          </p:nvPr>
        </p:nvSpPr>
        <p:spPr/>
        <p:txBody>
          <a:bodyPr/>
          <a:lstStyle/>
          <a:p>
            <a:endParaRPr lang="en-US"/>
          </a:p>
        </p:txBody>
      </p:sp>
      <p:pic>
        <p:nvPicPr>
          <p:cNvPr id="117" name="Google Shape;117;p22"/>
          <p:cNvPicPr preferRelativeResize="0"/>
          <p:nvPr/>
        </p:nvPicPr>
        <p:blipFill>
          <a:blip r:embed="rId3">
            <a:alphaModFix/>
          </a:blip>
          <a:stretch>
            <a:fillRect/>
          </a:stretch>
        </p:blipFill>
        <p:spPr>
          <a:xfrm>
            <a:off x="576425" y="1492663"/>
            <a:ext cx="5702425" cy="2158175"/>
          </a:xfrm>
          <a:prstGeom prst="rect">
            <a:avLst/>
          </a:prstGeom>
          <a:noFill/>
          <a:ln>
            <a:noFill/>
          </a:ln>
        </p:spPr>
      </p:pic>
      <p:sp>
        <p:nvSpPr>
          <p:cNvPr id="118" name="Google Shape;118;p22"/>
          <p:cNvSpPr txBox="1"/>
          <p:nvPr/>
        </p:nvSpPr>
        <p:spPr>
          <a:xfrm>
            <a:off x="5696575" y="45165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A gate can be applied to a pattern of wires when permitted by</a:t>
            </a:r>
            <a:endParaRPr/>
          </a:p>
          <a:p>
            <a:pPr marL="0" lvl="0" indent="0" algn="l" rtl="0">
              <a:spcBef>
                <a:spcPts val="0"/>
              </a:spcBef>
              <a:spcAft>
                <a:spcPts val="0"/>
              </a:spcAft>
              <a:buNone/>
            </a:pPr>
            <a:r>
              <a:rPr lang="en"/>
              <a:t>the signature of the gate. </a:t>
            </a:r>
            <a:endParaRPr/>
          </a:p>
          <a:p>
            <a:pPr marL="0" lvl="0" indent="0" algn="l" rtl="0">
              <a:spcBef>
                <a:spcPts val="0"/>
              </a:spcBef>
              <a:spcAft>
                <a:spcPts val="0"/>
              </a:spcAft>
              <a:buNone/>
            </a:pPr>
            <a:r>
              <a:rPr lang="en"/>
              <a:t>The output of that gate is then decomposed by another pattern.</a:t>
            </a:r>
            <a:endParaRPr/>
          </a:p>
          <a:p>
            <a:pPr marL="0" lvl="0" indent="0" algn="l" rtl="0">
              <a:spcBef>
                <a:spcPts val="0"/>
              </a:spcBef>
              <a:spcAft>
                <a:spcPts val="0"/>
              </a:spcAft>
              <a:buNone/>
            </a:pPr>
            <a:r>
              <a:rPr lang="en"/>
              <a:t>The wires exiting the gate can then be used in the remainder of the circuit.</a:t>
            </a:r>
            <a:endParaRPr/>
          </a:p>
        </p:txBody>
      </p:sp>
      <p:sp>
        <p:nvSpPr>
          <p:cNvPr id="119" name="Google Shape;119;p22"/>
          <p:cNvSpPr txBox="1"/>
          <p:nvPr/>
        </p:nvSpPr>
        <p:spPr>
          <a:xfrm>
            <a:off x="2295200" y="3782350"/>
            <a:ext cx="3355200" cy="783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Gate Model:  G(W1, W2)</a:t>
            </a:r>
            <a:endParaRPr/>
          </a:p>
          <a:p>
            <a:pPr marL="0" lvl="0" indent="0" algn="l" rtl="0">
              <a:spcBef>
                <a:spcPts val="0"/>
              </a:spcBef>
              <a:spcAft>
                <a:spcPts val="0"/>
              </a:spcAft>
              <a:buClr>
                <a:schemeClr val="dk1"/>
              </a:buClr>
              <a:buSzPts val="1100"/>
              <a:buFont typeface="Arial"/>
              <a:buNone/>
            </a:pPr>
            <a:r>
              <a:rPr lang="en"/>
              <a:t>for the set of gates with input W1 and output W2.</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pic>
        <p:nvPicPr>
          <p:cNvPr id="124" name="Google Shape;124;p23"/>
          <p:cNvPicPr preferRelativeResize="0"/>
          <p:nvPr/>
        </p:nvPicPr>
        <p:blipFill>
          <a:blip r:embed="rId3">
            <a:alphaModFix/>
          </a:blip>
          <a:stretch>
            <a:fillRect/>
          </a:stretch>
        </p:blipFill>
        <p:spPr>
          <a:xfrm>
            <a:off x="503425" y="1440450"/>
            <a:ext cx="5876925" cy="2037700"/>
          </a:xfrm>
          <a:prstGeom prst="rect">
            <a:avLst/>
          </a:prstGeom>
          <a:noFill/>
          <a:ln>
            <a:noFill/>
          </a:ln>
        </p:spPr>
      </p:pic>
      <p:sp>
        <p:nvSpPr>
          <p:cNvPr id="125" name="Google Shape;125;p23"/>
          <p:cNvSpPr txBox="1"/>
          <p:nvPr/>
        </p:nvSpPr>
        <p:spPr>
          <a:xfrm>
            <a:off x="4304675" y="3238500"/>
            <a:ext cx="4350900" cy="94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We compose circuits by connecting the output of one circuit to</a:t>
            </a:r>
            <a:endParaRPr/>
          </a:p>
          <a:p>
            <a:pPr marL="0" lvl="0" indent="0" algn="l" rtl="0">
              <a:spcBef>
                <a:spcPts val="0"/>
              </a:spcBef>
              <a:spcAft>
                <a:spcPts val="0"/>
              </a:spcAft>
              <a:buClr>
                <a:schemeClr val="dk1"/>
              </a:buClr>
              <a:buSzPts val="1100"/>
              <a:buFont typeface="Arial"/>
              <a:buNone/>
            </a:pPr>
            <a:r>
              <a:rPr lang="en"/>
              <a:t>the input wires of another. This operation differs from sequential</a:t>
            </a:r>
            <a:endParaRPr/>
          </a:p>
          <a:p>
            <a:pPr marL="0" lvl="0" indent="0" algn="l" rtl="0">
              <a:spcBef>
                <a:spcPts val="0"/>
              </a:spcBef>
              <a:spcAft>
                <a:spcPts val="0"/>
              </a:spcAft>
              <a:buNone/>
            </a:pPr>
            <a:r>
              <a:rPr lang="en"/>
              <a:t>composition in that the second circuit may have additional inputs.</a:t>
            </a:r>
            <a:endParaRPr/>
          </a:p>
        </p:txBody>
      </p:sp>
      <p:sp>
        <p:nvSpPr>
          <p:cNvPr id="126" name="Google Shape;126;p23"/>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Examples: Compose</a:t>
            </a:r>
            <a:endParaRPr/>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4"/>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Host Language: HOST</a:t>
            </a:r>
            <a:endParaRPr/>
          </a:p>
        </p:txBody>
      </p:sp>
      <p:sp>
        <p:nvSpPr>
          <p:cNvPr id="132" name="Google Shape;132;p24"/>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The classical computer communicates with the quantum computer by sending it instructions—that is, circuits in QWIRE.</a:t>
            </a:r>
            <a:endParaRPr/>
          </a:p>
          <a:p>
            <a:pPr marL="0" lvl="0" indent="0" algn="l" rtl="0">
              <a:spcBef>
                <a:spcPts val="1600"/>
              </a:spcBef>
              <a:spcAft>
                <a:spcPts val="0"/>
              </a:spcAft>
              <a:buNone/>
            </a:pPr>
            <a:r>
              <a:rPr lang="en"/>
              <a:t>For each wire type there is a corresponding classical type—for example, a host-level boolean might correspond to the qubit and bit wire types, and tensor wire types correspond to pairs.</a:t>
            </a:r>
            <a:endParaRPr/>
          </a:p>
          <a:p>
            <a:pPr marL="0" lvl="0" indent="45720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5"/>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Types of Hosts</a:t>
            </a:r>
            <a:endParaRPr/>
          </a:p>
        </p:txBody>
      </p:sp>
      <p:sp>
        <p:nvSpPr>
          <p:cNvPr id="138" name="Google Shape;138;p25"/>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Types of Hosts:</a:t>
            </a:r>
            <a:endParaRPr/>
          </a:p>
          <a:p>
            <a:pPr marL="0" lvl="0" indent="0" algn="l" rtl="0">
              <a:spcBef>
                <a:spcPts val="1600"/>
              </a:spcBef>
              <a:spcAft>
                <a:spcPts val="0"/>
              </a:spcAft>
              <a:buNone/>
            </a:pPr>
            <a:r>
              <a:rPr lang="en"/>
              <a:t>A ::= · · · | Unit | Bool | </a:t>
            </a:r>
            <a:endParaRPr/>
          </a:p>
          <a:p>
            <a:pPr marL="0" lvl="0" indent="0" algn="l" rtl="0">
              <a:spcBef>
                <a:spcPts val="1600"/>
              </a:spcBef>
              <a:spcAft>
                <a:spcPts val="0"/>
              </a:spcAft>
              <a:buNone/>
            </a:pPr>
            <a:r>
              <a:rPr lang="en"/>
              <a:t>A × A | Circ(W1, W2)</a:t>
            </a:r>
            <a:endParaRPr/>
          </a:p>
          <a:p>
            <a:pPr marL="0" lvl="0" indent="0" algn="l" rtl="0">
              <a:spcBef>
                <a:spcPts val="1600"/>
              </a:spcBef>
              <a:spcAft>
                <a:spcPts val="1600"/>
              </a:spcAft>
              <a:buClr>
                <a:schemeClr val="dk1"/>
              </a:buClr>
              <a:buSzPts val="1100"/>
              <a:buFont typeface="Arial"/>
              <a:buNone/>
            </a:pPr>
            <a:endParaRPr/>
          </a:p>
        </p:txBody>
      </p:sp>
      <p:pic>
        <p:nvPicPr>
          <p:cNvPr id="139" name="Google Shape;139;p25"/>
          <p:cNvPicPr preferRelativeResize="0"/>
          <p:nvPr/>
        </p:nvPicPr>
        <p:blipFill>
          <a:blip r:embed="rId3">
            <a:alphaModFix/>
          </a:blip>
          <a:stretch>
            <a:fillRect/>
          </a:stretch>
        </p:blipFill>
        <p:spPr>
          <a:xfrm>
            <a:off x="4046575" y="362575"/>
            <a:ext cx="4489050" cy="32262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Typing rules for QWIRE</a:t>
            </a:r>
            <a:endParaRPr/>
          </a:p>
        </p:txBody>
      </p:sp>
      <p:sp>
        <p:nvSpPr>
          <p:cNvPr id="145" name="Google Shape;145;p26"/>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OUTPUT</a:t>
            </a:r>
            <a:endParaRPr/>
          </a:p>
          <a:p>
            <a:pPr marL="0" lvl="0" indent="0" algn="l" rtl="0">
              <a:spcBef>
                <a:spcPts val="1600"/>
              </a:spcBef>
              <a:spcAft>
                <a:spcPts val="0"/>
              </a:spcAft>
              <a:buNone/>
            </a:pPr>
            <a:r>
              <a:rPr lang="en"/>
              <a:t>GATE</a:t>
            </a:r>
            <a:endParaRPr/>
          </a:p>
          <a:p>
            <a:pPr marL="0" lvl="0" indent="0" algn="l" rtl="0">
              <a:spcBef>
                <a:spcPts val="1600"/>
              </a:spcBef>
              <a:spcAft>
                <a:spcPts val="0"/>
              </a:spcAft>
              <a:buNone/>
            </a:pPr>
            <a:r>
              <a:rPr lang="en"/>
              <a:t>COMPOSE</a:t>
            </a:r>
            <a:endParaRPr/>
          </a:p>
          <a:p>
            <a:pPr marL="0" lvl="0" indent="0" algn="l" rtl="0">
              <a:spcBef>
                <a:spcPts val="1600"/>
              </a:spcBef>
              <a:spcAft>
                <a:spcPts val="0"/>
              </a:spcAft>
              <a:buNone/>
            </a:pPr>
            <a:r>
              <a:rPr lang="en"/>
              <a:t>LIFT</a:t>
            </a:r>
            <a:endParaRPr/>
          </a:p>
          <a:p>
            <a:pPr marL="0" lvl="0" indent="0" algn="l" rtl="0">
              <a:spcBef>
                <a:spcPts val="1600"/>
              </a:spcBef>
              <a:spcAft>
                <a:spcPts val="0"/>
              </a:spcAft>
              <a:buNone/>
            </a:pPr>
            <a:r>
              <a:rPr lang="en"/>
              <a:t>UNBOX</a:t>
            </a:r>
            <a:endParaRPr/>
          </a:p>
          <a:p>
            <a:pPr marL="0" lvl="0" indent="0" algn="l" rtl="0">
              <a:spcBef>
                <a:spcPts val="1600"/>
              </a:spcBef>
              <a:spcAft>
                <a:spcPts val="1600"/>
              </a:spcAft>
              <a:buNone/>
            </a:pPr>
            <a:r>
              <a:rPr lang="en"/>
              <a:t>BOX</a:t>
            </a:r>
            <a:endParaRPr/>
          </a:p>
        </p:txBody>
      </p:sp>
      <p:pic>
        <p:nvPicPr>
          <p:cNvPr id="146" name="Google Shape;146;p26"/>
          <p:cNvPicPr preferRelativeResize="0"/>
          <p:nvPr/>
        </p:nvPicPr>
        <p:blipFill>
          <a:blip r:embed="rId3">
            <a:alphaModFix/>
          </a:blip>
          <a:stretch>
            <a:fillRect/>
          </a:stretch>
        </p:blipFill>
        <p:spPr>
          <a:xfrm>
            <a:off x="4350775" y="361025"/>
            <a:ext cx="4518399" cy="44214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7"/>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Boxes</a:t>
            </a:r>
            <a:endParaRPr/>
          </a:p>
        </p:txBody>
      </p:sp>
      <p:sp>
        <p:nvSpPr>
          <p:cNvPr id="6" name="Text Placeholder 5"/>
          <p:cNvSpPr>
            <a:spLocks noGrp="1"/>
          </p:cNvSpPr>
          <p:nvPr>
            <p:ph type="body" idx="1"/>
          </p:nvPr>
        </p:nvSpPr>
        <p:spPr/>
        <p:txBody>
          <a:bodyPr/>
          <a:lstStyle/>
          <a:p>
            <a:endParaRPr lang="en-US"/>
          </a:p>
        </p:txBody>
      </p:sp>
      <p:pic>
        <p:nvPicPr>
          <p:cNvPr id="152" name="Google Shape;152;p27"/>
          <p:cNvPicPr preferRelativeResize="0"/>
          <p:nvPr/>
        </p:nvPicPr>
        <p:blipFill>
          <a:blip r:embed="rId3">
            <a:alphaModFix/>
          </a:blip>
          <a:stretch>
            <a:fillRect/>
          </a:stretch>
        </p:blipFill>
        <p:spPr>
          <a:xfrm>
            <a:off x="161650" y="1825050"/>
            <a:ext cx="7415375" cy="1257300"/>
          </a:xfrm>
          <a:prstGeom prst="rect">
            <a:avLst/>
          </a:prstGeom>
          <a:noFill/>
          <a:ln>
            <a:noFill/>
          </a:ln>
        </p:spPr>
      </p:pic>
      <p:pic>
        <p:nvPicPr>
          <p:cNvPr id="153" name="Google Shape;153;p27"/>
          <p:cNvPicPr preferRelativeResize="0"/>
          <p:nvPr/>
        </p:nvPicPr>
        <p:blipFill>
          <a:blip r:embed="rId4">
            <a:alphaModFix/>
          </a:blip>
          <a:stretch>
            <a:fillRect/>
          </a:stretch>
        </p:blipFill>
        <p:spPr>
          <a:xfrm>
            <a:off x="2936150" y="3041175"/>
            <a:ext cx="6105525" cy="1838325"/>
          </a:xfrm>
          <a:prstGeom prst="rect">
            <a:avLst/>
          </a:prstGeom>
          <a:noFill/>
          <a:ln>
            <a:noFill/>
          </a:ln>
        </p:spPr>
      </p:pic>
      <p:sp>
        <p:nvSpPr>
          <p:cNvPr id="154" name="Google Shape;154;p27"/>
          <p:cNvSpPr txBox="1"/>
          <p:nvPr/>
        </p:nvSpPr>
        <p:spPr>
          <a:xfrm>
            <a:off x="5963875" y="411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The type Circ(W1, W2) is a wrapper around</a:t>
            </a:r>
            <a:endParaRPr/>
          </a:p>
          <a:p>
            <a:pPr marL="0" lvl="0" indent="0" algn="l" rtl="0">
              <a:spcBef>
                <a:spcPts val="0"/>
              </a:spcBef>
              <a:spcAft>
                <a:spcPts val="0"/>
              </a:spcAft>
              <a:buNone/>
            </a:pPr>
            <a:r>
              <a:rPr lang="en"/>
              <a:t>QWIRE circuits of the form Γ ; Ω ⊢ C : W2, where the wires in</a:t>
            </a:r>
            <a:endParaRPr/>
          </a:p>
          <a:p>
            <a:pPr marL="0" lvl="0" indent="0" algn="l" rtl="0">
              <a:spcBef>
                <a:spcPts val="0"/>
              </a:spcBef>
              <a:spcAft>
                <a:spcPts val="0"/>
              </a:spcAft>
              <a:buNone/>
            </a:pPr>
            <a:r>
              <a:rPr lang="en"/>
              <a:t>Ω come from a pattern destructing the input type W1.</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a:xfrm>
            <a:off x="311700" y="528867"/>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Communication: Dynamic and static lifting</a:t>
            </a:r>
            <a:endParaRPr/>
          </a:p>
        </p:txBody>
      </p:sp>
      <p:sp>
        <p:nvSpPr>
          <p:cNvPr id="160" name="Google Shape;160;p28"/>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Quantum computer communicating with classical computer</a:t>
            </a:r>
            <a:endParaRPr/>
          </a:p>
          <a:p>
            <a:pPr marL="0" lvl="0" indent="457200" algn="l" rtl="0">
              <a:spcBef>
                <a:spcPts val="1600"/>
              </a:spcBef>
              <a:spcAft>
                <a:spcPts val="0"/>
              </a:spcAft>
              <a:buClr>
                <a:schemeClr val="dk1"/>
              </a:buClr>
              <a:buSzPts val="1100"/>
              <a:buFont typeface="Arial"/>
              <a:buNone/>
            </a:pPr>
            <a:r>
              <a:rPr lang="en" sz="1200"/>
              <a:t>Γ ; · ⊢ C :bit</a:t>
            </a:r>
            <a:endParaRPr sz="1200"/>
          </a:p>
          <a:p>
            <a:pPr marL="0" lvl="0" indent="457200" algn="l" rtl="0">
              <a:spcBef>
                <a:spcPts val="1600"/>
              </a:spcBef>
              <a:spcAft>
                <a:spcPts val="0"/>
              </a:spcAft>
              <a:buNone/>
            </a:pPr>
            <a:r>
              <a:rPr lang="en" sz="1200"/>
              <a:t>Γ ⊢ run C :Bool</a:t>
            </a:r>
            <a:endParaRPr sz="1200"/>
          </a:p>
          <a:p>
            <a:pPr marL="0" lvl="0" indent="0" algn="l" rtl="0">
              <a:spcBef>
                <a:spcPts val="1600"/>
              </a:spcBef>
              <a:spcAft>
                <a:spcPts val="0"/>
              </a:spcAft>
              <a:buNone/>
            </a:pPr>
            <a:r>
              <a:rPr lang="en"/>
              <a:t>Wire Types to classical types:  </a:t>
            </a:r>
            <a:endParaRPr/>
          </a:p>
          <a:p>
            <a:pPr marL="0" lvl="0" indent="0" algn="l" rtl="0">
              <a:spcBef>
                <a:spcPts val="1600"/>
              </a:spcBef>
              <a:spcAft>
                <a:spcPts val="0"/>
              </a:spcAft>
              <a:buClr>
                <a:schemeClr val="dk1"/>
              </a:buClr>
              <a:buSzPts val="1100"/>
              <a:buFont typeface="Arial"/>
              <a:buNone/>
            </a:pPr>
            <a:r>
              <a:rPr lang="en" sz="1200"/>
              <a:t>|bit| = Bool</a:t>
            </a:r>
            <a:endParaRPr sz="1200"/>
          </a:p>
          <a:p>
            <a:pPr marL="0" lvl="0" indent="0" algn="l" rtl="0">
              <a:spcBef>
                <a:spcPts val="1600"/>
              </a:spcBef>
              <a:spcAft>
                <a:spcPts val="0"/>
              </a:spcAft>
              <a:buClr>
                <a:schemeClr val="dk1"/>
              </a:buClr>
              <a:buSzPts val="1100"/>
              <a:buFont typeface="Arial"/>
              <a:buNone/>
            </a:pPr>
            <a:r>
              <a:rPr lang="en" sz="1200"/>
              <a:t>|qubit| = Bool	</a:t>
            </a:r>
            <a:endParaRPr sz="1200"/>
          </a:p>
          <a:p>
            <a:pPr marL="0" lvl="0" indent="0" algn="l" rtl="0">
              <a:spcBef>
                <a:spcPts val="1600"/>
              </a:spcBef>
              <a:spcAft>
                <a:spcPts val="0"/>
              </a:spcAft>
              <a:buClr>
                <a:schemeClr val="dk1"/>
              </a:buClr>
              <a:buSzPts val="1100"/>
              <a:buFont typeface="Arial"/>
              <a:buNone/>
            </a:pPr>
            <a:r>
              <a:rPr lang="en" sz="1200"/>
              <a:t>|1| = Unit</a:t>
            </a:r>
            <a:endParaRPr sz="1200"/>
          </a:p>
          <a:p>
            <a:pPr marL="0" lvl="0" indent="0" algn="l" rtl="0">
              <a:spcBef>
                <a:spcPts val="1600"/>
              </a:spcBef>
              <a:spcAft>
                <a:spcPts val="1600"/>
              </a:spcAft>
              <a:buNone/>
            </a:pPr>
            <a:r>
              <a:rPr lang="en" sz="1200"/>
              <a:t>|W1 ⊗ W2| = |W1| × |W2|</a:t>
            </a:r>
            <a:endParaRPr sz="1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9"/>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Running circuit: static lifting</a:t>
            </a:r>
            <a:endParaRPr/>
          </a:p>
        </p:txBody>
      </p:sp>
      <p:sp>
        <p:nvSpPr>
          <p:cNvPr id="5" name="Text Placeholder 4"/>
          <p:cNvSpPr>
            <a:spLocks noGrp="1"/>
          </p:cNvSpPr>
          <p:nvPr>
            <p:ph type="body" idx="1"/>
          </p:nvPr>
        </p:nvSpPr>
        <p:spPr/>
        <p:txBody>
          <a:bodyPr/>
          <a:lstStyle/>
          <a:p>
            <a:endParaRPr lang="en-US"/>
          </a:p>
        </p:txBody>
      </p:sp>
      <p:pic>
        <p:nvPicPr>
          <p:cNvPr id="167" name="Google Shape;167;p29"/>
          <p:cNvPicPr preferRelativeResize="0"/>
          <p:nvPr/>
        </p:nvPicPr>
        <p:blipFill>
          <a:blip r:embed="rId3">
            <a:alphaModFix/>
          </a:blip>
          <a:stretch>
            <a:fillRect/>
          </a:stretch>
        </p:blipFill>
        <p:spPr>
          <a:xfrm>
            <a:off x="311700" y="1090199"/>
            <a:ext cx="8017624" cy="34890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0"/>
          <p:cNvSpPr txBox="1">
            <a:spLocks noGrp="1"/>
          </p:cNvSpPr>
          <p:nvPr>
            <p:ph type="title"/>
          </p:nvPr>
        </p:nvSpPr>
        <p:spPr>
          <a:xfrm>
            <a:off x="311700" y="50381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Dynamic Lifting: communicate with classical</a:t>
            </a:r>
            <a:endParaRPr/>
          </a:p>
        </p:txBody>
      </p:sp>
      <p:sp>
        <p:nvSpPr>
          <p:cNvPr id="173" name="Google Shape;173;p30"/>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x ⇐ lift p; C</a:t>
            </a:r>
            <a:endParaRPr/>
          </a:p>
          <a:p>
            <a:pPr marL="0" lvl="0" indent="0" algn="l" rtl="0">
              <a:spcBef>
                <a:spcPts val="1600"/>
              </a:spcBef>
              <a:spcAft>
                <a:spcPts val="0"/>
              </a:spcAft>
              <a:buNone/>
            </a:pPr>
            <a:r>
              <a:rPr lang="en"/>
              <a:t>to mean that the wires in p are measured, lifted to the classical computer as</a:t>
            </a:r>
            <a:endParaRPr/>
          </a:p>
          <a:p>
            <a:pPr marL="0" lvl="0" indent="0" algn="l" rtl="0">
              <a:spcBef>
                <a:spcPts val="1600"/>
              </a:spcBef>
              <a:spcAft>
                <a:spcPts val="0"/>
              </a:spcAft>
              <a:buNone/>
            </a:pPr>
            <a:r>
              <a:rPr lang="en"/>
              <a:t>the host variable x, and used to compute the circuit C</a:t>
            </a:r>
            <a:endParaRPr/>
          </a:p>
          <a:p>
            <a:pPr marL="0" lvl="0" indent="0" algn="l" rtl="0">
              <a:spcBef>
                <a:spcPts val="1600"/>
              </a:spcBef>
              <a:spcAft>
                <a:spcPts val="1600"/>
              </a:spcAft>
              <a:buNone/>
            </a:pPr>
            <a:r>
              <a:rPr lang="en"/>
              <a:t>		</a:t>
            </a:r>
            <a:endParaRPr/>
          </a:p>
        </p:txBody>
      </p:sp>
      <p:pic>
        <p:nvPicPr>
          <p:cNvPr id="174" name="Google Shape;174;p30"/>
          <p:cNvPicPr preferRelativeResize="0"/>
          <p:nvPr/>
        </p:nvPicPr>
        <p:blipFill>
          <a:blip r:embed="rId3">
            <a:alphaModFix/>
          </a:blip>
          <a:stretch>
            <a:fillRect/>
          </a:stretch>
        </p:blipFill>
        <p:spPr>
          <a:xfrm>
            <a:off x="2414575" y="2933879"/>
            <a:ext cx="4314825" cy="9406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1"/>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Circuit Normalization</a:t>
            </a:r>
            <a:endParaRPr/>
          </a:p>
        </p:txBody>
      </p:sp>
      <p:sp>
        <p:nvSpPr>
          <p:cNvPr id="180" name="Google Shape;180;p31"/>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Circuits in QWIRE represent instructions to be executed on a quantum computer: either apply a particular gate, or request a dynamic lifting operation.</a:t>
            </a:r>
            <a:endParaRPr/>
          </a:p>
          <a:p>
            <a:pPr marL="0" lvl="0" indent="0" algn="l" rtl="0">
              <a:spcBef>
                <a:spcPts val="1600"/>
              </a:spcBef>
              <a:spcAft>
                <a:spcPts val="0"/>
              </a:spcAft>
              <a:buNone/>
            </a:pPr>
            <a:r>
              <a:rPr lang="en"/>
              <a:t>Eliminate unboxing and composition</a:t>
            </a:r>
            <a:endParaRPr/>
          </a:p>
          <a:p>
            <a:pPr marL="0" lvl="0" indent="0" algn="l" rtl="0">
              <a:spcBef>
                <a:spcPts val="1600"/>
              </a:spcBef>
              <a:spcAft>
                <a:spcPts val="0"/>
              </a:spcAft>
              <a:buNone/>
            </a:pPr>
            <a:r>
              <a:rPr lang="en"/>
              <a:t>Two rules: </a:t>
            </a:r>
            <a:endParaRPr/>
          </a:p>
          <a:p>
            <a:pPr marL="457200" lvl="0" indent="-342900" algn="l" rtl="0">
              <a:spcBef>
                <a:spcPts val="1600"/>
              </a:spcBef>
              <a:spcAft>
                <a:spcPts val="0"/>
              </a:spcAft>
              <a:buSzPts val="1800"/>
              <a:buChar char="-"/>
            </a:pPr>
            <a:r>
              <a:rPr lang="en"/>
              <a:t>Operate only on bit and qubit  - concrete circuit</a:t>
            </a:r>
            <a:endParaRPr/>
          </a:p>
          <a:p>
            <a:pPr marL="457200" lvl="0" indent="-342900" algn="l" rtl="0">
              <a:spcBef>
                <a:spcPts val="0"/>
              </a:spcBef>
              <a:spcAft>
                <a:spcPts val="0"/>
              </a:spcAft>
              <a:buSzPts val="1800"/>
              <a:buChar char="-"/>
            </a:pPr>
            <a:r>
              <a:rPr lang="en"/>
              <a:t>Consists only of gate applications, outputs, and dynamic lifting operations    -  Normal circuit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311700" y="491289"/>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rgbClr val="000000"/>
              </a:buClr>
              <a:buSzPts val="1100"/>
              <a:buFont typeface="Arial"/>
              <a:buNone/>
            </a:pPr>
            <a:r>
              <a:rPr lang="en" dirty="0"/>
              <a:t>Why is circuit model so successful?</a:t>
            </a:r>
            <a:endParaRPr/>
          </a:p>
        </p:txBody>
      </p:sp>
      <p:sp>
        <p:nvSpPr>
          <p:cNvPr id="69" name="Google Shape;69;p14"/>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r>
              <a:rPr lang="en"/>
              <a:t>Low level of abstraction</a:t>
            </a:r>
            <a:endParaRPr/>
          </a:p>
          <a:p>
            <a:pPr marL="0" lvl="0" indent="0" algn="l" rtl="0">
              <a:spcBef>
                <a:spcPts val="1600"/>
              </a:spcBef>
              <a:spcAft>
                <a:spcPts val="0"/>
              </a:spcAft>
              <a:buNone/>
            </a:pPr>
            <a:r>
              <a:rPr lang="en"/>
              <a:t>Qubits are  unintuitive from a classical perspective</a:t>
            </a:r>
            <a:endParaRPr/>
          </a:p>
          <a:p>
            <a:pPr marL="0" lvl="0" indent="0" algn="l" rtl="0">
              <a:spcBef>
                <a:spcPts val="1600"/>
              </a:spcBef>
              <a:spcAft>
                <a:spcPts val="0"/>
              </a:spcAft>
              <a:buNone/>
            </a:pPr>
            <a:r>
              <a:rPr lang="en"/>
              <a:t>Not much progress in conditionals and recursions</a:t>
            </a:r>
            <a:endParaRPr/>
          </a:p>
          <a:p>
            <a:pPr marL="0" lvl="0" indent="0" algn="l" rtl="0">
              <a:spcBef>
                <a:spcPts val="1600"/>
              </a:spcBef>
              <a:spcAft>
                <a:spcPts val="0"/>
              </a:spcAft>
              <a:buNone/>
            </a:pPr>
            <a:endParaRPr/>
          </a:p>
          <a:p>
            <a:pPr marL="0" lvl="0" indent="0" algn="l" rtl="0">
              <a:spcBef>
                <a:spcPts val="1600"/>
              </a:spcBef>
              <a:spcAft>
                <a:spcPts val="1600"/>
              </a:spcAft>
              <a:buNone/>
            </a:pPr>
            <a:r>
              <a:rPr lang="en"/>
              <a:t>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2"/>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Advantages of QWIRE:</a:t>
            </a:r>
            <a:endParaRPr/>
          </a:p>
        </p:txBody>
      </p:sp>
      <p:sp>
        <p:nvSpPr>
          <p:cNvPr id="186" name="Google Shape;186;p32"/>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Interface to circuit is minimal</a:t>
            </a:r>
            <a:endParaRPr/>
          </a:p>
          <a:p>
            <a:pPr marL="0" lvl="0" indent="0" algn="l" rtl="0">
              <a:spcBef>
                <a:spcPts val="1600"/>
              </a:spcBef>
              <a:spcAft>
                <a:spcPts val="0"/>
              </a:spcAft>
              <a:buNone/>
            </a:pPr>
            <a:r>
              <a:rPr lang="en"/>
              <a:t>Host language is extensible, since changes to host language dont induce changes to the circuit language</a:t>
            </a:r>
            <a:endParaRPr/>
          </a:p>
          <a:p>
            <a:pPr marL="0" lvl="0" indent="0" algn="l" rtl="0">
              <a:spcBef>
                <a:spcPts val="1600"/>
              </a:spcBef>
              <a:spcAft>
                <a:spcPts val="0"/>
              </a:spcAft>
              <a:buNone/>
            </a:pPr>
            <a:r>
              <a:rPr lang="en"/>
              <a:t>Relationship between circuit language and host language can be easily axiomatized</a:t>
            </a:r>
            <a:endParaRPr/>
          </a:p>
          <a:p>
            <a:pPr marL="0" lvl="0" indent="0" algn="l" rtl="0">
              <a:spcBef>
                <a:spcPts val="1600"/>
              </a:spcBef>
              <a:spcAft>
                <a:spcPts val="1600"/>
              </a:spcAft>
              <a:buNone/>
            </a:pPr>
            <a:r>
              <a:rPr lang="en"/>
              <a:t>Every circuit can be promoted to the host language via a box operator, and then unboxed to be reused inside of other circuits.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3"/>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In paper</a:t>
            </a:r>
            <a:endParaRPr/>
          </a:p>
        </p:txBody>
      </p:sp>
      <p:sp>
        <p:nvSpPr>
          <p:cNvPr id="192" name="Google Shape;192;p33"/>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Operational semantics of circuit</a:t>
            </a:r>
            <a:endParaRPr/>
          </a:p>
          <a:p>
            <a:pPr marL="457200" lvl="0" indent="-342900" algn="l" rtl="0">
              <a:spcBef>
                <a:spcPts val="1600"/>
              </a:spcBef>
              <a:spcAft>
                <a:spcPts val="0"/>
              </a:spcAft>
              <a:buSzPts val="1800"/>
              <a:buChar char="-"/>
            </a:pPr>
            <a:r>
              <a:rPr lang="en"/>
              <a:t>Proof of type safety</a:t>
            </a:r>
            <a:endParaRPr/>
          </a:p>
          <a:p>
            <a:pPr marL="914400" lvl="1" indent="-317500" algn="l" rtl="0">
              <a:spcBef>
                <a:spcPts val="0"/>
              </a:spcBef>
              <a:spcAft>
                <a:spcPts val="0"/>
              </a:spcAft>
              <a:buSzPts val="1400"/>
              <a:buChar char="-"/>
            </a:pPr>
            <a:r>
              <a:rPr lang="en"/>
              <a:t>Progress and preservation threomes</a:t>
            </a:r>
            <a:endParaRPr/>
          </a:p>
          <a:p>
            <a:pPr marL="457200" lvl="0" indent="-342900" algn="l" rtl="0">
              <a:spcBef>
                <a:spcPts val="0"/>
              </a:spcBef>
              <a:spcAft>
                <a:spcPts val="0"/>
              </a:spcAft>
              <a:buSzPts val="1800"/>
              <a:buChar char="-"/>
            </a:pPr>
            <a:r>
              <a:rPr lang="en"/>
              <a:t>Proof of strong normalization</a:t>
            </a:r>
            <a:endParaRPr/>
          </a:p>
          <a:p>
            <a:pPr marL="0" lvl="0" indent="0" algn="l" rtl="0">
              <a:spcBef>
                <a:spcPts val="1600"/>
              </a:spcBef>
              <a:spcAft>
                <a:spcPts val="0"/>
              </a:spcAft>
              <a:buNone/>
            </a:pPr>
            <a:r>
              <a:rPr lang="en"/>
              <a:t>Denotational semantics: proof of soundness</a:t>
            </a:r>
            <a:endParaRPr/>
          </a:p>
          <a:p>
            <a:pPr marL="0" lvl="0" indent="0" algn="l" rtl="0">
              <a:spcBef>
                <a:spcPts val="1600"/>
              </a:spcBef>
              <a:spcAft>
                <a:spcPts val="0"/>
              </a:spcAft>
              <a:buNone/>
            </a:pPr>
            <a:r>
              <a:rPr lang="en"/>
              <a:t>Dependently typed circuits</a:t>
            </a:r>
            <a:endParaRPr/>
          </a:p>
          <a:p>
            <a:pPr marL="0" lvl="0" indent="0" algn="l" rtl="0">
              <a:spcBef>
                <a:spcPts val="1600"/>
              </a:spcBef>
              <a:spcAft>
                <a:spcPts val="160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4"/>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Denotational Semantic</a:t>
            </a:r>
            <a:endParaRPr/>
          </a:p>
        </p:txBody>
      </p:sp>
      <p:sp>
        <p:nvSpPr>
          <p:cNvPr id="198" name="Google Shape;198;p34"/>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Quantum system describe as density matrix</a:t>
            </a:r>
            <a:endParaRPr/>
          </a:p>
          <a:p>
            <a:pPr marL="0" lvl="0" indent="0" algn="l" rtl="0">
              <a:spcBef>
                <a:spcPts val="1600"/>
              </a:spcBef>
              <a:spcAft>
                <a:spcPts val="1600"/>
              </a:spcAft>
              <a:buNone/>
            </a:pPr>
            <a:r>
              <a:rPr lang="en"/>
              <a:t>W1 to W2 interpreted as a superoperator mapping density matrices corresponding to W1 to density matrices corresponding to W</a:t>
            </a:r>
            <a:endParaRPr/>
          </a:p>
        </p:txBody>
      </p:sp>
      <p:pic>
        <p:nvPicPr>
          <p:cNvPr id="199" name="Google Shape;199;p34"/>
          <p:cNvPicPr preferRelativeResize="0"/>
          <p:nvPr/>
        </p:nvPicPr>
        <p:blipFill>
          <a:blip r:embed="rId3">
            <a:alphaModFix/>
          </a:blip>
          <a:stretch>
            <a:fillRect/>
          </a:stretch>
        </p:blipFill>
        <p:spPr>
          <a:xfrm>
            <a:off x="165463" y="2650100"/>
            <a:ext cx="4886325" cy="1428750"/>
          </a:xfrm>
          <a:prstGeom prst="rect">
            <a:avLst/>
          </a:prstGeom>
          <a:noFill/>
          <a:ln>
            <a:noFill/>
          </a:ln>
        </p:spPr>
      </p:pic>
      <p:pic>
        <p:nvPicPr>
          <p:cNvPr id="200" name="Google Shape;200;p34"/>
          <p:cNvPicPr preferRelativeResize="0"/>
          <p:nvPr/>
        </p:nvPicPr>
        <p:blipFill>
          <a:blip r:embed="rId4">
            <a:alphaModFix/>
          </a:blip>
          <a:stretch>
            <a:fillRect/>
          </a:stretch>
        </p:blipFill>
        <p:spPr>
          <a:xfrm>
            <a:off x="5725013" y="2946300"/>
            <a:ext cx="2828925" cy="1085850"/>
          </a:xfrm>
          <a:prstGeom prst="rect">
            <a:avLst/>
          </a:prstGeom>
          <a:noFill/>
          <a:ln>
            <a:noFill/>
          </a:ln>
        </p:spPr>
      </p:pic>
      <p:cxnSp>
        <p:nvCxnSpPr>
          <p:cNvPr id="201" name="Google Shape;201;p34"/>
          <p:cNvCxnSpPr>
            <a:endCxn id="200" idx="1"/>
          </p:cNvCxnSpPr>
          <p:nvPr/>
        </p:nvCxnSpPr>
        <p:spPr>
          <a:xfrm rot="10800000" flipH="1">
            <a:off x="4074113" y="3489225"/>
            <a:ext cx="1650900" cy="16500"/>
          </a:xfrm>
          <a:prstGeom prst="straightConnector1">
            <a:avLst/>
          </a:prstGeom>
          <a:noFill/>
          <a:ln w="9525" cap="flat" cmpd="sng">
            <a:solidFill>
              <a:schemeClr val="dk2"/>
            </a:solidFill>
            <a:prstDash val="solid"/>
            <a:round/>
            <a:headEnd type="none" w="med" len="med"/>
            <a:tailEnd type="triangle" w="med" len="med"/>
          </a:ln>
        </p:spPr>
      </p:cxnSp>
      <p:sp>
        <p:nvSpPr>
          <p:cNvPr id="202" name="Google Shape;202;p34"/>
          <p:cNvSpPr txBox="1"/>
          <p:nvPr/>
        </p:nvSpPr>
        <p:spPr>
          <a:xfrm>
            <a:off x="4424525" y="3091025"/>
            <a:ext cx="1345800" cy="33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Measure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5"/>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Dependent Types</a:t>
            </a:r>
            <a:endParaRPr/>
          </a:p>
        </p:txBody>
      </p:sp>
      <p:sp>
        <p:nvSpPr>
          <p:cNvPr id="208" name="Google Shape;208;p35"/>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Circuit with n inputs and n outputs</a:t>
            </a:r>
            <a:endParaRPr/>
          </a:p>
          <a:p>
            <a:pPr marL="0" lvl="0" indent="0" algn="l" rtl="0">
              <a:spcBef>
                <a:spcPts val="1600"/>
              </a:spcBef>
              <a:spcAft>
                <a:spcPts val="0"/>
              </a:spcAft>
              <a:buNone/>
            </a:pPr>
            <a:r>
              <a:rPr lang="en"/>
              <a:t>Types can depend on terms, but only terms of classical (non-linear) type </a:t>
            </a:r>
            <a:endParaRPr/>
          </a:p>
          <a:p>
            <a:pPr marL="0" lvl="0" indent="0" algn="l" rtl="0">
              <a:spcBef>
                <a:spcPts val="1600"/>
              </a:spcBef>
              <a:spcAft>
                <a:spcPts val="1600"/>
              </a:spcAft>
              <a:buNone/>
            </a:pPr>
            <a:endParaRPr/>
          </a:p>
        </p:txBody>
      </p:sp>
      <p:pic>
        <p:nvPicPr>
          <p:cNvPr id="209" name="Google Shape;209;p35"/>
          <p:cNvPicPr preferRelativeResize="0"/>
          <p:nvPr/>
        </p:nvPicPr>
        <p:blipFill>
          <a:blip r:embed="rId3">
            <a:alphaModFix/>
          </a:blip>
          <a:stretch>
            <a:fillRect/>
          </a:stretch>
        </p:blipFill>
        <p:spPr>
          <a:xfrm>
            <a:off x="1336575" y="2400900"/>
            <a:ext cx="4645751" cy="205267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6"/>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Summary</a:t>
            </a:r>
            <a:endParaRPr/>
          </a:p>
        </p:txBody>
      </p:sp>
      <p:sp>
        <p:nvSpPr>
          <p:cNvPr id="215" name="Google Shape;215;p36"/>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Minimal and highly modular core language</a:t>
            </a:r>
            <a:endParaRPr/>
          </a:p>
          <a:p>
            <a:pPr marL="457200" lvl="0" indent="-342900" algn="l" rtl="0">
              <a:spcBef>
                <a:spcPts val="1600"/>
              </a:spcBef>
              <a:spcAft>
                <a:spcPts val="0"/>
              </a:spcAft>
              <a:buSzPts val="1800"/>
              <a:buChar char="-"/>
            </a:pPr>
            <a:r>
              <a:rPr lang="en"/>
              <a:t>5 commands with two eliminated using Normalization</a:t>
            </a:r>
            <a:endParaRPr/>
          </a:p>
          <a:p>
            <a:pPr marL="457200" lvl="0" indent="-342900" algn="l" rtl="0">
              <a:spcBef>
                <a:spcPts val="0"/>
              </a:spcBef>
              <a:spcAft>
                <a:spcPts val="0"/>
              </a:spcAft>
              <a:buSzPts val="1800"/>
              <a:buChar char="-"/>
            </a:pPr>
            <a:r>
              <a:rPr lang="en"/>
              <a:t>Not attached to any specific core language</a:t>
            </a:r>
            <a:endParaRPr/>
          </a:p>
          <a:p>
            <a:pPr marL="0" lvl="0" indent="0" algn="l" rtl="0">
              <a:spcBef>
                <a:spcPts val="1600"/>
              </a:spcBef>
              <a:spcAft>
                <a:spcPts val="0"/>
              </a:spcAft>
              <a:buNone/>
            </a:pPr>
            <a:r>
              <a:rPr lang="en"/>
              <a:t>Uses linear types to enforce no-cloning</a:t>
            </a:r>
            <a:endParaRPr/>
          </a:p>
          <a:p>
            <a:pPr marL="0" lvl="0" indent="0" algn="l" rtl="0">
              <a:spcBef>
                <a:spcPts val="1600"/>
              </a:spcBef>
              <a:spcAft>
                <a:spcPts val="0"/>
              </a:spcAft>
              <a:buNone/>
            </a:pPr>
            <a:r>
              <a:rPr lang="en"/>
              <a:t>Safe, small circuit level language 	</a:t>
            </a:r>
            <a:endParaRPr/>
          </a:p>
          <a:p>
            <a:pPr marL="0" lvl="0" indent="0" algn="l" rtl="0">
              <a:spcBef>
                <a:spcPts val="1600"/>
              </a:spcBef>
              <a:spcAft>
                <a:spcPts val="160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7"/>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Discussion</a:t>
            </a:r>
            <a:endParaRPr/>
          </a:p>
        </p:txBody>
      </p:sp>
      <p:sp>
        <p:nvSpPr>
          <p:cNvPr id="221" name="Google Shape;221;p37"/>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Parametric Operators on Circuits</a:t>
            </a:r>
            <a:endParaRPr/>
          </a:p>
          <a:p>
            <a:pPr marL="0" lvl="0" indent="0" algn="l" rtl="0">
              <a:spcBef>
                <a:spcPts val="1600"/>
              </a:spcBef>
              <a:spcAft>
                <a:spcPts val="0"/>
              </a:spcAft>
              <a:buNone/>
            </a:pPr>
            <a:r>
              <a:rPr lang="en"/>
              <a:t>Automatic generation of Quantum Oracles</a:t>
            </a:r>
            <a:endParaRPr/>
          </a:p>
          <a:p>
            <a:pPr marL="0" lvl="0" indent="0" algn="l" rtl="0">
              <a:spcBef>
                <a:spcPts val="1600"/>
              </a:spcBef>
              <a:spcAft>
                <a:spcPts val="0"/>
              </a:spcAft>
              <a:buNone/>
            </a:pPr>
            <a:r>
              <a:rPr lang="en"/>
              <a:t>Scalability </a:t>
            </a:r>
            <a:endParaRPr/>
          </a:p>
          <a:p>
            <a:pPr marL="0" lvl="0" indent="0" algn="l" rtl="0">
              <a:spcBef>
                <a:spcPts val="1600"/>
              </a:spcBef>
              <a:spcAft>
                <a:spcPts val="1600"/>
              </a:spcAft>
              <a:buNone/>
            </a:pPr>
            <a:r>
              <a:rPr lang="en"/>
              <a:t>Quantum Data Types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8"/>
          <p:cNvSpPr txBox="1">
            <a:spLocks noGrp="1"/>
          </p:cNvSpPr>
          <p:nvPr>
            <p:ph type="ctr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THANK YOU!</a:t>
            </a:r>
            <a:endParaRPr/>
          </a:p>
          <a:p>
            <a:pPr marL="0" lvl="0" indent="0" algn="l" rtl="0">
              <a:spcBef>
                <a:spcPts val="0"/>
              </a:spcBef>
              <a:spcAft>
                <a:spcPts val="0"/>
              </a:spcAft>
              <a:buNone/>
            </a:pPr>
            <a:r>
              <a:rPr lang="en"/>
              <a:t>	</a:t>
            </a:r>
            <a:endParaRPr/>
          </a:p>
          <a:p>
            <a:pPr marL="0" lvl="0" indent="0" algn="l" rtl="0">
              <a:spcBef>
                <a:spcPts val="0"/>
              </a:spcBef>
              <a:spcAft>
                <a:spcPts val="0"/>
              </a:spcAft>
              <a:buNone/>
            </a:pPr>
            <a:r>
              <a:rPr lang="en"/>
              <a:t>Questions?</a:t>
            </a:r>
            <a:endParaRPr/>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9"/>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References</a:t>
            </a:r>
            <a:endParaRPr/>
          </a:p>
        </p:txBody>
      </p:sp>
      <p:sp>
        <p:nvSpPr>
          <p:cNvPr id="232" name="Google Shape;232;p39"/>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100" u="sng">
                <a:solidFill>
                  <a:schemeClr val="hlink"/>
                </a:solidFill>
                <a:latin typeface="Arial"/>
                <a:ea typeface="Arial"/>
                <a:cs typeface="Arial"/>
                <a:sym typeface="Arial"/>
                <a:hlinkClick r:id="rId3"/>
              </a:rPr>
              <a:t>QWIRE: a core language for quantum circuits</a:t>
            </a:r>
            <a:r>
              <a:rPr lang="en" sz="1100">
                <a:latin typeface="Arial"/>
                <a:ea typeface="Arial"/>
                <a:cs typeface="Arial"/>
                <a:sym typeface="Arial"/>
              </a:rPr>
              <a:t>.</a:t>
            </a:r>
            <a:endParaRPr sz="1100">
              <a:latin typeface="Arial"/>
              <a:ea typeface="Arial"/>
              <a:cs typeface="Arial"/>
              <a:sym typeface="Arial"/>
            </a:endParaRPr>
          </a:p>
          <a:p>
            <a:pPr marL="0" lvl="0" indent="0" algn="l" rtl="0">
              <a:spcBef>
                <a:spcPts val="1600"/>
              </a:spcBef>
              <a:spcAft>
                <a:spcPts val="0"/>
              </a:spcAft>
              <a:buNone/>
            </a:pPr>
            <a:r>
              <a:rPr lang="en" sz="1100">
                <a:latin typeface="Arial"/>
                <a:ea typeface="Arial"/>
                <a:cs typeface="Arial"/>
                <a:sym typeface="Arial"/>
              </a:rPr>
              <a:t>Jennifer Paykin, Robert Rand, Steve Zdancewic. POPL'17.</a:t>
            </a:r>
            <a:endParaRPr sz="1100">
              <a:latin typeface="Arial"/>
              <a:ea typeface="Arial"/>
              <a:cs typeface="Arial"/>
              <a:sym typeface="Arial"/>
            </a:endParaRPr>
          </a:p>
          <a:p>
            <a:pPr marL="0" lvl="0" indent="0" algn="l" rtl="0">
              <a:spcBef>
                <a:spcPts val="1600"/>
              </a:spcBef>
              <a:spcAft>
                <a:spcPts val="1600"/>
              </a:spcAft>
              <a:buNone/>
            </a:pPr>
            <a:endParaRPr sz="11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QRAM model </a:t>
            </a:r>
            <a:endParaRPr/>
          </a:p>
        </p:txBody>
      </p:sp>
      <p:sp>
        <p:nvSpPr>
          <p:cNvPr id="75" name="Google Shape;75;p15"/>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r>
              <a:rPr lang="en"/>
              <a:t>Embedded language like Quipper, </a:t>
            </a:r>
            <a:endParaRPr/>
          </a:p>
          <a:p>
            <a:pPr marL="0" lvl="0" indent="0" algn="l" rtl="0">
              <a:spcBef>
                <a:spcPts val="1600"/>
              </a:spcBef>
              <a:spcAft>
                <a:spcPts val="0"/>
              </a:spcAft>
              <a:buNone/>
            </a:pPr>
            <a:r>
              <a:rPr lang="en"/>
              <a:t>LIQUi|&gt;, Q language, Quanum IO </a:t>
            </a:r>
            <a:endParaRPr/>
          </a:p>
          <a:p>
            <a:pPr marL="0" lvl="0" indent="0" algn="l" rtl="0">
              <a:spcBef>
                <a:spcPts val="1600"/>
              </a:spcBef>
              <a:spcAft>
                <a:spcPts val="0"/>
              </a:spcAft>
              <a:buNone/>
            </a:pPr>
            <a:r>
              <a:rPr lang="en"/>
              <a:t>Monad</a:t>
            </a:r>
            <a:endParaRPr/>
          </a:p>
          <a:p>
            <a:pPr marL="0" lvl="0" indent="0" algn="l" rtl="0">
              <a:spcBef>
                <a:spcPts val="1600"/>
              </a:spcBef>
              <a:spcAft>
                <a:spcPts val="0"/>
              </a:spcAft>
              <a:buClr>
                <a:schemeClr val="dk1"/>
              </a:buClr>
              <a:buSzPts val="1100"/>
              <a:buFont typeface="Arial"/>
              <a:buNone/>
            </a:pPr>
            <a:endParaRPr/>
          </a:p>
          <a:p>
            <a:pPr marL="0" lvl="0" indent="0" algn="l" rtl="0">
              <a:spcBef>
                <a:spcPts val="1600"/>
              </a:spcBef>
              <a:spcAft>
                <a:spcPts val="1600"/>
              </a:spcAft>
              <a:buNone/>
            </a:pPr>
            <a:endParaRPr/>
          </a:p>
        </p:txBody>
      </p:sp>
      <p:pic>
        <p:nvPicPr>
          <p:cNvPr id="76" name="Google Shape;76;p15"/>
          <p:cNvPicPr preferRelativeResize="0"/>
          <p:nvPr/>
        </p:nvPicPr>
        <p:blipFill>
          <a:blip r:embed="rId3">
            <a:alphaModFix/>
          </a:blip>
          <a:stretch>
            <a:fillRect/>
          </a:stretch>
        </p:blipFill>
        <p:spPr>
          <a:xfrm>
            <a:off x="2565300" y="1055051"/>
            <a:ext cx="4385226" cy="19453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QRAM Model : QWIRE</a:t>
            </a:r>
            <a:endParaRPr/>
          </a:p>
        </p:txBody>
      </p:sp>
      <p:sp>
        <p:nvSpPr>
          <p:cNvPr id="82" name="Google Shape;82;p16"/>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QWIRE design: </a:t>
            </a:r>
            <a:endParaRPr/>
          </a:p>
          <a:p>
            <a:pPr marL="457200" lvl="0" indent="0" algn="l" rtl="0">
              <a:spcBef>
                <a:spcPts val="1600"/>
              </a:spcBef>
              <a:spcAft>
                <a:spcPts val="0"/>
              </a:spcAft>
              <a:buNone/>
            </a:pPr>
            <a:r>
              <a:rPr lang="en"/>
              <a:t>Separation of classical computation in host language from quantum computation in the circuit language 	</a:t>
            </a:r>
            <a:endParaRPr/>
          </a:p>
          <a:p>
            <a:pPr marL="457200" lvl="0" indent="0" algn="l" rtl="0">
              <a:spcBef>
                <a:spcPts val="1600"/>
              </a:spcBef>
              <a:spcAft>
                <a:spcPts val="0"/>
              </a:spcAft>
              <a:buNone/>
            </a:pPr>
            <a:r>
              <a:rPr lang="en"/>
              <a:t>Syntactically separates quantum data inside circuits from classical data, and treats these two syntactic fragments as distinct languages.</a:t>
            </a:r>
            <a:endParaRPr/>
          </a:p>
          <a:p>
            <a:pPr marL="0" lvl="0" indent="0" algn="l" rtl="0">
              <a:spcBef>
                <a:spcPts val="1600"/>
              </a:spcBef>
              <a:spcAft>
                <a:spcPts val="0"/>
              </a:spcAft>
              <a:buClr>
                <a:schemeClr val="dk1"/>
              </a:buClr>
              <a:buSzPts val="1100"/>
              <a:buFont typeface="Arial"/>
              <a:buNone/>
            </a:pPr>
            <a:endParaRPr/>
          </a:p>
          <a:p>
            <a:pPr marL="0" lvl="0" indent="0" algn="l" rtl="0">
              <a:spcBef>
                <a:spcPts val="1600"/>
              </a:spcBef>
              <a:spcAft>
                <a:spcPts val="0"/>
              </a:spcAft>
              <a:buClr>
                <a:schemeClr val="dk1"/>
              </a:buClr>
              <a:buSzPts val="1100"/>
              <a:buFont typeface="Arial"/>
              <a:buNone/>
            </a:pPr>
            <a:r>
              <a:rPr lang="en"/>
              <a:t>We need correctness, as they already are expensive and error prone</a:t>
            </a:r>
            <a:endParaRPr/>
          </a:p>
          <a:p>
            <a:pPr marL="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Type safety languages</a:t>
            </a:r>
            <a:endParaRPr/>
          </a:p>
        </p:txBody>
      </p:sp>
      <p:sp>
        <p:nvSpPr>
          <p:cNvPr id="88" name="Google Shape;88;p17"/>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Ensure Well formed circuit dont get stuck</a:t>
            </a:r>
            <a:endParaRPr/>
          </a:p>
          <a:p>
            <a:pPr marL="0" lvl="0" indent="0" algn="l" rtl="0">
              <a:spcBef>
                <a:spcPts val="1600"/>
              </a:spcBef>
              <a:spcAft>
                <a:spcPts val="0"/>
              </a:spcAft>
              <a:buNone/>
            </a:pPr>
            <a:r>
              <a:rPr lang="en"/>
              <a:t>Semantics for programs in terms of quantum mechanics</a:t>
            </a:r>
            <a:endParaRPr/>
          </a:p>
          <a:p>
            <a:pPr marL="0" lvl="0" indent="457200" algn="l" rtl="0">
              <a:spcBef>
                <a:spcPts val="1600"/>
              </a:spcBef>
              <a:spcAft>
                <a:spcPts val="0"/>
              </a:spcAft>
              <a:buClr>
                <a:schemeClr val="dk1"/>
              </a:buClr>
              <a:buSzPts val="1100"/>
              <a:buFont typeface="Arial"/>
              <a:buNone/>
            </a:pPr>
            <a:r>
              <a:rPr lang="en"/>
              <a:t>Selinger’s QPL language (Selinger 2004)</a:t>
            </a:r>
            <a:endParaRPr/>
          </a:p>
          <a:p>
            <a:pPr marL="0" lvl="0" indent="0" algn="l" rtl="0">
              <a:spcBef>
                <a:spcPts val="1600"/>
              </a:spcBef>
              <a:spcAft>
                <a:spcPts val="0"/>
              </a:spcAft>
              <a:buClr>
                <a:schemeClr val="dk1"/>
              </a:buClr>
              <a:buSzPts val="1100"/>
              <a:buFont typeface="Arial"/>
              <a:buNone/>
            </a:pPr>
            <a:r>
              <a:rPr lang="en"/>
              <a:t> 	quantum lambda calculus (Selinger and Valiron 2009)</a:t>
            </a:r>
            <a:endParaRPr/>
          </a:p>
          <a:p>
            <a:pPr marL="0" lvl="0" indent="457200" algn="l" rtl="0">
              <a:spcBef>
                <a:spcPts val="1600"/>
              </a:spcBef>
              <a:spcAft>
                <a:spcPts val="0"/>
              </a:spcAft>
              <a:buClr>
                <a:schemeClr val="dk1"/>
              </a:buClr>
              <a:buSzPts val="1100"/>
              <a:buFont typeface="Arial"/>
              <a:buNone/>
            </a:pPr>
            <a:r>
              <a:rPr lang="en"/>
              <a:t>QML (Altenkirch and Grattage 2005), </a:t>
            </a:r>
            <a:endParaRPr/>
          </a:p>
          <a:p>
            <a:pPr marL="0" lvl="0" indent="457200" algn="l" rtl="0">
              <a:spcBef>
                <a:spcPts val="1600"/>
              </a:spcBef>
              <a:spcAft>
                <a:spcPts val="0"/>
              </a:spcAft>
              <a:buClr>
                <a:schemeClr val="dk1"/>
              </a:buClr>
              <a:buSzPts val="1100"/>
              <a:buFont typeface="Arial"/>
              <a:buNone/>
            </a:pPr>
            <a:r>
              <a:rPr lang="en"/>
              <a:t>ProtoQuipper (Ross 2015).</a:t>
            </a:r>
            <a:endParaRPr/>
          </a:p>
          <a:p>
            <a:pPr marL="0" lvl="0" indent="0" algn="l" rtl="0">
              <a:spcBef>
                <a:spcPts val="1600"/>
              </a:spcBef>
              <a:spcAft>
                <a:spcPts val="0"/>
              </a:spcAft>
              <a:buClr>
                <a:schemeClr val="dk1"/>
              </a:buClr>
              <a:buSzPts val="1100"/>
              <a:buFont typeface="Arial"/>
              <a:buNone/>
            </a:pPr>
            <a:r>
              <a:rPr lang="en"/>
              <a:t>However, these are toy languages, not designed for implementation in a conventional programming environment</a:t>
            </a:r>
            <a:endParaRPr/>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QWIRE: Type safety</a:t>
            </a:r>
            <a:endParaRPr/>
          </a:p>
        </p:txBody>
      </p:sp>
      <p:sp>
        <p:nvSpPr>
          <p:cNvPr id="94" name="Google Shape;94;p18"/>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Keeping circuit language minimal and pushing the remaining infrastructure to host language</a:t>
            </a:r>
            <a:endParaRPr/>
          </a:p>
          <a:p>
            <a:pPr marL="0" lvl="0" indent="0" algn="l" rtl="0">
              <a:spcBef>
                <a:spcPts val="1600"/>
              </a:spcBef>
              <a:spcAft>
                <a:spcPts val="0"/>
              </a:spcAft>
              <a:buNone/>
            </a:pPr>
            <a:r>
              <a:rPr lang="en"/>
              <a:t>Quipper and LIQUi|i do not cleanly separate embedded circuits from the host language</a:t>
            </a:r>
            <a:endParaRPr/>
          </a:p>
          <a:p>
            <a:pPr marL="0" lvl="0" indent="0" algn="l" rtl="0">
              <a:spcBef>
                <a:spcPts val="1600"/>
              </a:spcBef>
              <a:spcAft>
                <a:spcPts val="1600"/>
              </a:spcAft>
              <a:buNone/>
            </a:pPr>
            <a:r>
              <a:rPr lang="en"/>
              <a:t>Run time error can only occur in host language in QWIRE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Qwire</a:t>
            </a:r>
            <a:endParaRPr/>
          </a:p>
        </p:txBody>
      </p:sp>
      <p:sp>
        <p:nvSpPr>
          <p:cNvPr id="100" name="Google Shape;100;p19"/>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core language for quantum circuits</a:t>
            </a:r>
            <a:endParaRPr/>
          </a:p>
          <a:p>
            <a:pPr marL="0" lvl="0" indent="0" algn="l" rtl="0">
              <a:spcBef>
                <a:spcPts val="1600"/>
              </a:spcBef>
              <a:spcAft>
                <a:spcPts val="0"/>
              </a:spcAft>
              <a:buNone/>
            </a:pPr>
            <a:r>
              <a:rPr lang="en"/>
              <a:t>Safe: </a:t>
            </a:r>
            <a:endParaRPr/>
          </a:p>
          <a:p>
            <a:pPr marL="457200" lvl="0" indent="-342900" algn="l" rtl="0">
              <a:spcBef>
                <a:spcPts val="1600"/>
              </a:spcBef>
              <a:spcAft>
                <a:spcPts val="0"/>
              </a:spcAft>
              <a:buSzPts val="1800"/>
              <a:buChar char="-"/>
            </a:pPr>
            <a:r>
              <a:rPr lang="en"/>
              <a:t>Linear types for wires</a:t>
            </a:r>
            <a:endParaRPr/>
          </a:p>
          <a:p>
            <a:pPr marL="457200" lvl="0" indent="-342900" algn="l" rtl="0">
              <a:spcBef>
                <a:spcPts val="0"/>
              </a:spcBef>
              <a:spcAft>
                <a:spcPts val="0"/>
              </a:spcAft>
              <a:buSzPts val="1800"/>
              <a:buChar char="-"/>
            </a:pPr>
            <a:r>
              <a:rPr lang="en"/>
              <a:t>Type safety &amp; strong normalization</a:t>
            </a:r>
            <a:endParaRPr/>
          </a:p>
          <a:p>
            <a:pPr marL="457200" lvl="0" indent="-342900" algn="l" rtl="0">
              <a:spcBef>
                <a:spcPts val="0"/>
              </a:spcBef>
              <a:spcAft>
                <a:spcPts val="0"/>
              </a:spcAft>
              <a:buSzPts val="1800"/>
              <a:buChar char="-"/>
            </a:pPr>
            <a:r>
              <a:rPr lang="en"/>
              <a:t>Denotational semantics</a:t>
            </a:r>
            <a:endParaRPr/>
          </a:p>
          <a:p>
            <a:pPr marL="0" lvl="0" indent="0" algn="l" rtl="0">
              <a:spcBef>
                <a:spcPts val="1600"/>
              </a:spcBef>
              <a:spcAft>
                <a:spcPts val="0"/>
              </a:spcAft>
              <a:buNone/>
            </a:pPr>
            <a:r>
              <a:rPr lang="en"/>
              <a:t>Expressive: </a:t>
            </a:r>
            <a:endParaRPr/>
          </a:p>
          <a:p>
            <a:pPr marL="457200" lvl="0" indent="-342900" algn="l" rtl="0">
              <a:spcBef>
                <a:spcPts val="1600"/>
              </a:spcBef>
              <a:spcAft>
                <a:spcPts val="0"/>
              </a:spcAft>
              <a:buSzPts val="1800"/>
              <a:buChar char="-"/>
            </a:pPr>
            <a:r>
              <a:rPr lang="en"/>
              <a:t>Structured based on QRAM model</a:t>
            </a:r>
            <a:endParaRPr/>
          </a:p>
          <a:p>
            <a:pPr marL="457200" lvl="0" indent="-342900" algn="l" rtl="0">
              <a:spcBef>
                <a:spcPts val="0"/>
              </a:spcBef>
              <a:spcAft>
                <a:spcPts val="0"/>
              </a:spcAft>
              <a:buSzPts val="1800"/>
              <a:buChar char="-"/>
            </a:pPr>
            <a:r>
              <a:rPr lang="en"/>
              <a:t>Embedded in our favourite classical host language</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Circuit Language</a:t>
            </a:r>
            <a:endParaRPr/>
          </a:p>
        </p:txBody>
      </p:sp>
      <p:sp>
        <p:nvSpPr>
          <p:cNvPr id="106" name="Google Shape;106;p20"/>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Wire types:</a:t>
            </a:r>
            <a:endParaRPr/>
          </a:p>
          <a:p>
            <a:pPr marL="0" lvl="0" indent="457200" algn="l" rtl="0">
              <a:spcBef>
                <a:spcPts val="1600"/>
              </a:spcBef>
              <a:spcAft>
                <a:spcPts val="0"/>
              </a:spcAft>
              <a:buNone/>
            </a:pPr>
            <a:r>
              <a:rPr lang="en" sz="1400"/>
              <a:t>unit (has no data), a bit or qubit, or a tuple of wire types</a:t>
            </a:r>
            <a:endParaRPr sz="1400"/>
          </a:p>
          <a:p>
            <a:pPr marL="0" lvl="0" indent="457200" algn="l" rtl="0">
              <a:spcBef>
                <a:spcPts val="1600"/>
              </a:spcBef>
              <a:spcAft>
                <a:spcPts val="0"/>
              </a:spcAft>
              <a:buNone/>
            </a:pPr>
            <a:r>
              <a:rPr lang="en" sz="1400"/>
              <a:t>W ::= 1 | bit | qubit | W1 ⊗ W2</a:t>
            </a:r>
            <a:endParaRPr sz="1400"/>
          </a:p>
          <a:p>
            <a:pPr marL="0" lvl="0" indent="0" algn="l" rtl="0">
              <a:spcBef>
                <a:spcPts val="1600"/>
              </a:spcBef>
              <a:spcAft>
                <a:spcPts val="0"/>
              </a:spcAft>
              <a:buNone/>
            </a:pPr>
            <a:r>
              <a:rPr lang="en"/>
              <a:t>Type judgment: </a:t>
            </a:r>
            <a:endParaRPr/>
          </a:p>
          <a:p>
            <a:pPr marL="0" lvl="0" indent="457200" algn="l" rtl="0">
              <a:spcBef>
                <a:spcPts val="1600"/>
              </a:spcBef>
              <a:spcAft>
                <a:spcPts val="0"/>
              </a:spcAft>
              <a:buNone/>
            </a:pPr>
            <a:r>
              <a:rPr lang="en" sz="1400"/>
              <a:t>Γ ; Ω ⊢ C : W</a:t>
            </a:r>
            <a:endParaRPr sz="1400"/>
          </a:p>
          <a:p>
            <a:pPr marL="0" lvl="0" indent="0" algn="l" rtl="0">
              <a:spcBef>
                <a:spcPts val="1600"/>
              </a:spcBef>
              <a:spcAft>
                <a:spcPts val="0"/>
              </a:spcAft>
              <a:buClr>
                <a:schemeClr val="dk1"/>
              </a:buClr>
              <a:buSzPts val="1100"/>
              <a:buFont typeface="Arial"/>
              <a:buNone/>
            </a:pPr>
            <a:r>
              <a:rPr lang="en" sz="1400"/>
              <a:t>C is a circuit</a:t>
            </a:r>
            <a:endParaRPr sz="1400"/>
          </a:p>
          <a:p>
            <a:pPr marL="0" lvl="0" indent="0" algn="l" rtl="0">
              <a:spcBef>
                <a:spcPts val="1600"/>
              </a:spcBef>
              <a:spcAft>
                <a:spcPts val="0"/>
              </a:spcAft>
              <a:buClr>
                <a:schemeClr val="dk1"/>
              </a:buClr>
              <a:buSzPts val="1100"/>
              <a:buFont typeface="Arial"/>
              <a:buNone/>
            </a:pPr>
            <a:r>
              <a:rPr lang="en" sz="1400"/>
              <a:t>Ω = w1 : W1, . . . , wn : Wn is a context of input wire names with their wire types</a:t>
            </a:r>
            <a:endParaRPr sz="1400"/>
          </a:p>
          <a:p>
            <a:pPr marL="0" lvl="0" indent="0" algn="l" rtl="0">
              <a:spcBef>
                <a:spcPts val="1600"/>
              </a:spcBef>
              <a:spcAft>
                <a:spcPts val="0"/>
              </a:spcAft>
              <a:buClr>
                <a:schemeClr val="dk1"/>
              </a:buClr>
              <a:buSzPts val="1100"/>
              <a:buFont typeface="Arial"/>
              <a:buNone/>
            </a:pPr>
            <a:r>
              <a:rPr lang="en" sz="1400"/>
              <a:t>Γ = x1 :A1, . . . , xn : An is a context of host language variables with their host language types</a:t>
            </a:r>
            <a:endParaRPr sz="1400"/>
          </a:p>
          <a:p>
            <a:pPr marL="0" lvl="0" indent="0" algn="l" rtl="0">
              <a:spcBef>
                <a:spcPts val="1600"/>
              </a:spcBef>
              <a:spcAft>
                <a:spcPts val="1600"/>
              </a:spcAft>
              <a:buNone/>
            </a:pPr>
            <a:r>
              <a:rPr lang="en" sz="1400"/>
              <a:t>W is the output type of the circuit.</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Google Shape;111;p21"/>
          <p:cNvPicPr preferRelativeResize="0"/>
          <p:nvPr/>
        </p:nvPicPr>
        <p:blipFill>
          <a:blip r:embed="rId3">
            <a:alphaModFix/>
          </a:blip>
          <a:stretch>
            <a:fillRect/>
          </a:stretch>
        </p:blipFill>
        <p:spPr>
          <a:xfrm>
            <a:off x="97100" y="447375"/>
            <a:ext cx="8839202" cy="4049744"/>
          </a:xfrm>
          <a:prstGeom prst="rect">
            <a:avLst/>
          </a:prstGeom>
          <a:noFill/>
          <a:ln>
            <a:noFill/>
          </a:ln>
        </p:spPr>
      </p:pic>
      <p:sp>
        <p:nvSpPr>
          <p:cNvPr id="3" name="Title 2"/>
          <p:cNvSpPr>
            <a:spLocks noGrp="1"/>
          </p:cNvSpPr>
          <p:nvPr>
            <p:ph type="title"/>
          </p:nvPr>
        </p:nvSpPr>
        <p:spPr/>
        <p:txBody>
          <a:bodyPr/>
          <a:lstStyle/>
          <a:p>
            <a:endParaRPr lang="en-US"/>
          </a:p>
        </p:txBody>
      </p:sp>
      <p:sp>
        <p:nvSpPr>
          <p:cNvPr id="4" name="Text Placeholder 3"/>
          <p:cNvSpPr>
            <a:spLocks noGrp="1"/>
          </p:cNvSpPr>
          <p:nvPr>
            <p:ph type="body" idx="1"/>
          </p:nvPr>
        </p:nvSpPr>
        <p:spPr/>
        <p:txBody>
          <a:bodyPr/>
          <a:lstStyle/>
          <a:p>
            <a:endParaRPr lang="en-US"/>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977</Words>
  <PresentationFormat>On-screen Show (16:9)</PresentationFormat>
  <Paragraphs>146</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Economica</vt:lpstr>
      <vt:lpstr>Open Sans</vt:lpstr>
      <vt:lpstr>Luxe</vt:lpstr>
      <vt:lpstr>QWIRE: A Core Language for Quantum Circuits</vt:lpstr>
      <vt:lpstr>Why is circuit model so successful?</vt:lpstr>
      <vt:lpstr>QRAM model </vt:lpstr>
      <vt:lpstr>QRAM Model : QWIRE</vt:lpstr>
      <vt:lpstr>Type safety languages</vt:lpstr>
      <vt:lpstr>QWIRE: Type safety</vt:lpstr>
      <vt:lpstr>Qwire</vt:lpstr>
      <vt:lpstr>Circuit Language</vt:lpstr>
      <vt:lpstr>Slide 9</vt:lpstr>
      <vt:lpstr>Examples: Gate</vt:lpstr>
      <vt:lpstr>Examples: Compose</vt:lpstr>
      <vt:lpstr>Host Language: HOST</vt:lpstr>
      <vt:lpstr>Types of Hosts</vt:lpstr>
      <vt:lpstr>Typing rules for QWIRE</vt:lpstr>
      <vt:lpstr>Boxes</vt:lpstr>
      <vt:lpstr>Communication: Dynamic and static lifting</vt:lpstr>
      <vt:lpstr>Running circuit: static lifting</vt:lpstr>
      <vt:lpstr>Dynamic Lifting: communicate with classical</vt:lpstr>
      <vt:lpstr>Circuit Normalization</vt:lpstr>
      <vt:lpstr>Advantages of QWIRE:</vt:lpstr>
      <vt:lpstr>In paper</vt:lpstr>
      <vt:lpstr>Denotational Semantic</vt:lpstr>
      <vt:lpstr>Dependent Types</vt:lpstr>
      <vt:lpstr>Summary</vt:lpstr>
      <vt:lpstr>Discussion</vt:lpstr>
      <vt:lpstr>THANK YOU!   Questions?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QWIRE: A Core Language for Quantum Circuits</dc:title>
  <cp:lastModifiedBy>mueller</cp:lastModifiedBy>
  <cp:revision>1</cp:revision>
  <dcterms:modified xsi:type="dcterms:W3CDTF">2018-10-31T18:21:36Z</dcterms:modified>
</cp:coreProperties>
</file>