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59" r:id="rId13"/>
    <p:sldId id="273" r:id="rId14"/>
    <p:sldId id="291" r:id="rId15"/>
    <p:sldId id="292" r:id="rId16"/>
    <p:sldId id="284" r:id="rId17"/>
    <p:sldId id="285" r:id="rId18"/>
    <p:sldId id="286" r:id="rId19"/>
    <p:sldId id="287" r:id="rId20"/>
    <p:sldId id="288" r:id="rId21"/>
    <p:sldId id="293" r:id="rId22"/>
    <p:sldId id="294" r:id="rId23"/>
    <p:sldId id="295" r:id="rId24"/>
    <p:sldId id="272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76498" autoAdjust="0"/>
  </p:normalViewPr>
  <p:slideViewPr>
    <p:cSldViewPr snapToGrid="0" snapToObjects="1">
      <p:cViewPr varScale="1">
        <p:scale>
          <a:sx n="87" d="100"/>
          <a:sy n="87" d="100"/>
        </p:scale>
        <p:origin x="167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FA766-F4E3-474A-B16B-2C27B54EDBD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8F9C-5D29-4F5A-AC94-09D06FDC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18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8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classifier equation</a:t>
            </a:r>
          </a:p>
          <a:p>
            <a:r>
              <a:rPr lang="en-US" dirty="0" err="1"/>
              <a:t>Epanechnikov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6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Creating the state, M number of points in set, C is normalization constant, Psi x is the n qubit system denoting a 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8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algassert.com/quirk#circuit={%22cols%22:[[%22H%22,%22H%22],[%22%E2%80%A6%22,%22%E2%80%A6%22,%22%E2%80%A6%22,%22%E2%80%A6%22],[%22%E2%80%A2%22,1,%22~h119%22],[%22X%22],[%22%E2%80%A6%22,%22%E2%80%A6%22,%22%E2%80%A6%22,%22%E2%80%A6%22],[%22%E2%80%A2%22,%22%E2%80%A2%22,%22X%22],[1,%22X%22],[%22%E2%80%A6%22,%22%E2%80%A6%22,%22%E2%80%A6%22,%22%E2%80%A6%22],[%22%E2%80%A2%22,%22%E2%80%A2%22,%22~m6vn%22],[%22%E2%80%A6%22,%22%E2%80%A6%22,%22%E2%80%A6%22,%22%E2%80%A6%22],[1,%22%E2%80%A2%22,1,%22X%22],[%22H%22],[%22|0%E2%9F%A9%E2%9F%A80|%22]],%22gates%22:[{%22id%22:%22~h119%22,%22name%22:%22Ry(4.304)%22,%22matrix%22:%22{{-0.5468693,-0.837218},{0.837218,-0.5468693}}%22},{%22id%22:%22~m6vn%22,%22name%22:%22Ry(1.325)%22,%22matrix%22:%22{{0.788494,-0.6150424},{0.6150424,0.788494}}%22}]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1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24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B8F9C-5D29-4F5A-AC94-09D06FDC0F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787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818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1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20" y="1166801"/>
            <a:ext cx="1007531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120" y="2507701"/>
            <a:ext cx="10075313" cy="3618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1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232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32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088" y="354875"/>
            <a:ext cx="1007531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118" y="1600201"/>
            <a:ext cx="503473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893" y="1600201"/>
            <a:ext cx="500350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19" y="257721"/>
            <a:ext cx="1014928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119" y="1535113"/>
            <a:ext cx="5118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3118" y="2174875"/>
            <a:ext cx="511801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157" y="1535113"/>
            <a:ext cx="495724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5157" y="2174875"/>
            <a:ext cx="495724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18" y="1166801"/>
            <a:ext cx="1007531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8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19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0603" y="273051"/>
            <a:ext cx="58178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119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ED09-8FF8-9D44-9F15-9D3294696A9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AF44-0932-5A4A-AD8B-B59E4CAE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119" y="6356351"/>
            <a:ext cx="2755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CBED09-8FF8-9D44-9F15-9D3294696A95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755" y="6356351"/>
            <a:ext cx="4276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5658" y="6356351"/>
            <a:ext cx="243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80AF44-0932-5A4A-AD8B-B59E4CAEB5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33120" y="900200"/>
            <a:ext cx="10075313" cy="1068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33120" y="3022897"/>
            <a:ext cx="10075313" cy="310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0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kY26x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090" y="2130426"/>
            <a:ext cx="11441909" cy="1470025"/>
          </a:xfrm>
        </p:spPr>
        <p:txBody>
          <a:bodyPr/>
          <a:lstStyle/>
          <a:p>
            <a:r>
              <a:rPr lang="en-US" dirty="0"/>
              <a:t>Implementing a Distance-based Classifier with a Quantum Interference Circuit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8012" y="3886200"/>
            <a:ext cx="10906896" cy="239341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Maria </a:t>
            </a:r>
            <a:r>
              <a:rPr lang="en-US" dirty="0" err="1"/>
              <a:t>Sculd</a:t>
            </a:r>
            <a:r>
              <a:rPr lang="en-US" dirty="0"/>
              <a:t>, Mark </a:t>
            </a:r>
            <a:r>
              <a:rPr lang="en-US" dirty="0" err="1"/>
              <a:t>Fingerhuth</a:t>
            </a:r>
            <a:r>
              <a:rPr lang="en-US" dirty="0"/>
              <a:t> and Francesco </a:t>
            </a:r>
            <a:r>
              <a:rPr lang="en-US" dirty="0" err="1"/>
              <a:t>Petruccione</a:t>
            </a:r>
            <a:endParaRPr lang="en-US" dirty="0"/>
          </a:p>
          <a:p>
            <a:r>
              <a:rPr lang="en-US" dirty="0"/>
              <a:t>University of KwaZulu-Natal, University of Maastricht and National Institute of Theoretical Physics, KwaZulu-Natal</a:t>
            </a:r>
          </a:p>
          <a:p>
            <a:endParaRPr lang="en-US" dirty="0"/>
          </a:p>
          <a:p>
            <a:pPr algn="l"/>
            <a:r>
              <a:rPr lang="en-US" dirty="0"/>
              <a:t>Slides by: Varun Garg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5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E9D50E-1956-462E-95EB-0ABCA5D5D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67" y="1341835"/>
            <a:ext cx="5715000" cy="117157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D51D3A-550D-4138-9B88-BF5C79DC1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class qubit </a:t>
            </a:r>
            <a:r>
              <a:rPr lang="en-US" dirty="0" err="1"/>
              <a:t>y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=0, the probability is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vectors are normalized, then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194F85-A59A-463E-A3EB-98716B5AF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67" y="3353991"/>
            <a:ext cx="4953000" cy="990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C6B3C1-6A51-423D-9861-63B94672F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7067" y="81681"/>
            <a:ext cx="4457700" cy="12287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0B52AD-4861-4E3F-A852-A5019C91A6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496" y="5051536"/>
            <a:ext cx="7710560" cy="55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9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1425-ADED-40A9-A0A2-07086DDD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   Quantum  -  Classical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4994-3F33-437B-8A9F-1D7764E2BB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Label decided on probability of qubit being 1 or 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F6BAAE-2290-41C7-BFF3-76D497BD80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Label is -1 if summation &lt; 0 or 1 if summation &gt; 1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15DDAC-02AC-4D75-A906-C6DD9CD04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313" y="3039352"/>
            <a:ext cx="5844958" cy="12659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470727-D42B-4848-85E1-61C30D3C0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058" y="3119859"/>
            <a:ext cx="6419850" cy="11049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6D34D7-3925-4D0F-8322-E06A12CA854C}"/>
              </a:ext>
            </a:extLst>
          </p:cNvPr>
          <p:cNvCxnSpPr/>
          <p:nvPr/>
        </p:nvCxnSpPr>
        <p:spPr>
          <a:xfrm>
            <a:off x="6419850" y="0"/>
            <a:ext cx="50926" cy="6951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66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2ED76D-0A7E-4F95-8227-8F51E758B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679" y="2148290"/>
            <a:ext cx="12039588" cy="37567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53AD55-5D4B-4FBD-80F5-C3434DAC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731837"/>
            <a:ext cx="10075313" cy="1143000"/>
          </a:xfrm>
        </p:spPr>
        <p:txBody>
          <a:bodyPr/>
          <a:lstStyle/>
          <a:p>
            <a:r>
              <a:rPr lang="en-US" dirty="0"/>
              <a:t>The Interference Circuit</a:t>
            </a:r>
          </a:p>
        </p:txBody>
      </p:sp>
    </p:spTree>
    <p:extLst>
      <p:ext uri="{BB962C8B-B14F-4D97-AF65-F5344CB8AC3E}">
        <p14:creationId xmlns:p14="http://schemas.microsoft.com/office/powerpoint/2010/main" val="370585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6915-B11E-4D28-AE92-DD93FC1E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867" y="361785"/>
            <a:ext cx="10075313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41A5-1471-418E-8D15-553464F0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665" y="1747536"/>
            <a:ext cx="5926147" cy="3618462"/>
          </a:xfrm>
        </p:spPr>
        <p:txBody>
          <a:bodyPr/>
          <a:lstStyle/>
          <a:p>
            <a:r>
              <a:rPr lang="en-US" dirty="0"/>
              <a:t>X0  and x1 are labeled points as 1 and -1 with 2 features</a:t>
            </a:r>
          </a:p>
          <a:p>
            <a:r>
              <a:rPr lang="en-US" dirty="0"/>
              <a:t>X’ is the input unlabeled point </a:t>
            </a:r>
          </a:p>
          <a:p>
            <a:r>
              <a:rPr lang="en-US" dirty="0"/>
              <a:t>X’ has label 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87866-A13E-4D19-95B4-D5FDA28A7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238" y="2007027"/>
            <a:ext cx="4803458" cy="237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59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505789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DF7C9-3CA1-46D7-87C9-2479E258F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287" y="1945841"/>
            <a:ext cx="6749145" cy="3618462"/>
          </a:xfrm>
        </p:spPr>
        <p:txBody>
          <a:bodyPr/>
          <a:lstStyle/>
          <a:p>
            <a:r>
              <a:rPr lang="en-US" dirty="0"/>
              <a:t>Ancilla</a:t>
            </a:r>
          </a:p>
          <a:p>
            <a:r>
              <a:rPr lang="en-US" dirty="0"/>
              <a:t>Index</a:t>
            </a:r>
          </a:p>
          <a:p>
            <a:r>
              <a:rPr lang="en-US" dirty="0"/>
              <a:t>Data</a:t>
            </a:r>
          </a:p>
          <a:p>
            <a:r>
              <a:rPr lang="en-US" dirty="0"/>
              <a:t>Class (Final result)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B03EC9-57B5-48D1-BB46-3CA647F10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555" y="2100262"/>
            <a:ext cx="16859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81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595301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CBFFB7-906A-4226-9FFA-F47863FF6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953" y="1957400"/>
            <a:ext cx="2914650" cy="31623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BDB3E0-5B71-4647-BADF-98B0587670B7}"/>
              </a:ext>
            </a:extLst>
          </p:cNvPr>
          <p:cNvSpPr txBox="1">
            <a:spLocks/>
          </p:cNvSpPr>
          <p:nvPr/>
        </p:nvSpPr>
        <p:spPr>
          <a:xfrm>
            <a:off x="4759287" y="1945841"/>
            <a:ext cx="6749145" cy="36184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Ancilla and Index put into uniform superposition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7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595301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B7161E-6983-4B13-AD1B-D99C844BE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251" y="2175659"/>
            <a:ext cx="5172075" cy="305752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1486DF5-6A89-4BC3-9D69-024E64ACB71A}"/>
              </a:ext>
            </a:extLst>
          </p:cNvPr>
          <p:cNvSpPr txBox="1">
            <a:spLocks/>
          </p:cNvSpPr>
          <p:nvPr/>
        </p:nvSpPr>
        <p:spPr>
          <a:xfrm>
            <a:off x="6258326" y="1945841"/>
            <a:ext cx="5250106" cy="36184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unlabeled x is entangled with the ancilla bit</a:t>
            </a:r>
          </a:p>
        </p:txBody>
      </p:sp>
    </p:spTree>
    <p:extLst>
      <p:ext uri="{BB962C8B-B14F-4D97-AF65-F5344CB8AC3E}">
        <p14:creationId xmlns:p14="http://schemas.microsoft.com/office/powerpoint/2010/main" val="77820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595301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D611FA-5FFA-4533-B6E0-EF91971E1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3" y="1738301"/>
            <a:ext cx="6762750" cy="375285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5FFD62-8726-4E03-97BD-722BA3CA7CA1}"/>
              </a:ext>
            </a:extLst>
          </p:cNvPr>
          <p:cNvSpPr txBox="1">
            <a:spLocks/>
          </p:cNvSpPr>
          <p:nvPr/>
        </p:nvSpPr>
        <p:spPr>
          <a:xfrm>
            <a:off x="6721034" y="1945841"/>
            <a:ext cx="5250106" cy="36184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x0 is entangled with the ancilla and index qubits</a:t>
            </a:r>
          </a:p>
        </p:txBody>
      </p:sp>
    </p:spTree>
    <p:extLst>
      <p:ext uri="{BB962C8B-B14F-4D97-AF65-F5344CB8AC3E}">
        <p14:creationId xmlns:p14="http://schemas.microsoft.com/office/powerpoint/2010/main" val="2202795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595301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FB8F5E-401F-48A3-A624-1A65A297D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8301"/>
            <a:ext cx="8201025" cy="36576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D40543-1688-444A-BED0-5D1F427CC9A1}"/>
              </a:ext>
            </a:extLst>
          </p:cNvPr>
          <p:cNvSpPr txBox="1">
            <a:spLocks/>
          </p:cNvSpPr>
          <p:nvPr/>
        </p:nvSpPr>
        <p:spPr>
          <a:xfrm>
            <a:off x="8042312" y="1945841"/>
            <a:ext cx="3928827" cy="36184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x1 is entangled with the ancilla and index qubits</a:t>
            </a:r>
          </a:p>
        </p:txBody>
      </p:sp>
    </p:spTree>
    <p:extLst>
      <p:ext uri="{BB962C8B-B14F-4D97-AF65-F5344CB8AC3E}">
        <p14:creationId xmlns:p14="http://schemas.microsoft.com/office/powerpoint/2010/main" val="3585618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983" y="110559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2C8AFC-BC7D-40F5-92E4-3CA6EA7B7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067" y="1253559"/>
            <a:ext cx="9505950" cy="416242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536B52-2193-438A-B44E-4EFFC30D1797}"/>
              </a:ext>
            </a:extLst>
          </p:cNvPr>
          <p:cNvSpPr txBox="1">
            <a:spLocks/>
          </p:cNvSpPr>
          <p:nvPr/>
        </p:nvSpPr>
        <p:spPr>
          <a:xfrm>
            <a:off x="1520328" y="4844483"/>
            <a:ext cx="10307593" cy="11430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Swap input and class bits and CNOT class if index is excited</a:t>
            </a:r>
          </a:p>
        </p:txBody>
      </p:sp>
    </p:spTree>
    <p:extLst>
      <p:ext uri="{BB962C8B-B14F-4D97-AF65-F5344CB8AC3E}">
        <p14:creationId xmlns:p14="http://schemas.microsoft.com/office/powerpoint/2010/main" val="313107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15D80-9FB8-4F32-99E4-6E6A509D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474823"/>
            <a:ext cx="10075313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15856-ADB5-4064-A249-0F911E0A4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617823"/>
            <a:ext cx="10075313" cy="4508340"/>
          </a:xfrm>
        </p:spPr>
        <p:txBody>
          <a:bodyPr/>
          <a:lstStyle/>
          <a:p>
            <a:r>
              <a:rPr lang="en-US" dirty="0"/>
              <a:t>Motivation</a:t>
            </a:r>
          </a:p>
          <a:p>
            <a:r>
              <a:rPr lang="en-US" dirty="0"/>
              <a:t>The Math Involved</a:t>
            </a:r>
          </a:p>
          <a:p>
            <a:r>
              <a:rPr lang="en-US" dirty="0"/>
              <a:t>The Interference Circuit</a:t>
            </a:r>
          </a:p>
          <a:p>
            <a:r>
              <a:rPr lang="en-US" dirty="0"/>
              <a:t>Example 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443744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8865B-7E6C-49B3-A3D3-1829A0A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595301"/>
            <a:ext cx="10075313" cy="1143000"/>
          </a:xfrm>
        </p:spPr>
        <p:txBody>
          <a:bodyPr/>
          <a:lstStyle/>
          <a:p>
            <a:r>
              <a:rPr lang="en-US" dirty="0"/>
              <a:t>Circuit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B2D4D0-356A-4776-B9AA-FEFD58EC4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2822"/>
            <a:ext cx="12192000" cy="397235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BF1791-2878-42CC-99EF-7CCFD7991ADD}"/>
              </a:ext>
            </a:extLst>
          </p:cNvPr>
          <p:cNvSpPr txBox="1">
            <a:spLocks/>
          </p:cNvSpPr>
          <p:nvPr/>
        </p:nvSpPr>
        <p:spPr>
          <a:xfrm>
            <a:off x="1200838" y="5691197"/>
            <a:ext cx="10307593" cy="11430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Measure class qubit if ancilla is 0</a:t>
            </a:r>
          </a:p>
        </p:txBody>
      </p:sp>
    </p:spTree>
    <p:extLst>
      <p:ext uri="{BB962C8B-B14F-4D97-AF65-F5344CB8AC3E}">
        <p14:creationId xmlns:p14="http://schemas.microsoft.com/office/powerpoint/2010/main" val="1514089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EC6F-719A-44A4-A0ED-EFA988C6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336886"/>
            <a:ext cx="10075313" cy="1143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EB7849-70EB-419A-A1FB-8D138EEB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925" y="2188212"/>
            <a:ext cx="4186409" cy="3618462"/>
          </a:xfrm>
        </p:spPr>
        <p:txBody>
          <a:bodyPr>
            <a:normAutofit fontScale="92500"/>
          </a:bodyPr>
          <a:lstStyle/>
          <a:p>
            <a:r>
              <a:rPr lang="en-US" dirty="0"/>
              <a:t>Triangles are simulated on IBM QX</a:t>
            </a:r>
          </a:p>
          <a:p>
            <a:r>
              <a:rPr lang="en-US" dirty="0"/>
              <a:t>Asterisks are theoretical predictions</a:t>
            </a:r>
          </a:p>
          <a:p>
            <a:r>
              <a:rPr lang="en-US" dirty="0">
                <a:hlinkClick r:id="rId3"/>
              </a:rPr>
              <a:t>https://goo.gl/kY26xz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F8EC1-EB88-4661-A29B-4000900FC7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475" y="2015685"/>
            <a:ext cx="66484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78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F3D1-6490-41C3-81CD-72D5EA09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8" y="429548"/>
            <a:ext cx="10075313" cy="1143000"/>
          </a:xfrm>
        </p:spPr>
        <p:txBody>
          <a:bodyPr/>
          <a:lstStyle/>
          <a:p>
            <a:r>
              <a:rPr lang="en-US" dirty="0"/>
              <a:t>More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C60027-AAB7-4A7A-8BD7-0BF974230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2548"/>
            <a:ext cx="6162031" cy="31482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661A15-A317-42B4-865A-A3205D7E9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25" y="1441201"/>
            <a:ext cx="6124575" cy="366712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AFF45E-822E-418F-8529-7093C79FC8F5}"/>
              </a:ext>
            </a:extLst>
          </p:cNvPr>
          <p:cNvSpPr txBox="1">
            <a:spLocks/>
          </p:cNvSpPr>
          <p:nvPr/>
        </p:nvSpPr>
        <p:spPr>
          <a:xfrm>
            <a:off x="1008234" y="5239673"/>
            <a:ext cx="10307593" cy="11430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Map data to new space if cannot be divided linearly</a:t>
            </a:r>
          </a:p>
        </p:txBody>
      </p:sp>
    </p:spTree>
    <p:extLst>
      <p:ext uri="{BB962C8B-B14F-4D97-AF65-F5344CB8AC3E}">
        <p14:creationId xmlns:p14="http://schemas.microsoft.com/office/powerpoint/2010/main" val="161188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C3A1-0282-442D-A119-BA152F0EB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384604"/>
            <a:ext cx="10075313" cy="1143000"/>
          </a:xfrm>
        </p:spPr>
        <p:txBody>
          <a:bodyPr/>
          <a:lstStyle/>
          <a:p>
            <a:r>
              <a:rPr lang="en-US" dirty="0"/>
              <a:t>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D4C1F-0EA2-4099-B0D7-EC299EB3B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696598"/>
            <a:ext cx="10075313" cy="4429565"/>
          </a:xfrm>
        </p:spPr>
        <p:txBody>
          <a:bodyPr/>
          <a:lstStyle/>
          <a:p>
            <a:r>
              <a:rPr lang="en-US" dirty="0"/>
              <a:t>Implementing various different kernels for the circuits (different distance functions) – increase in flexibility</a:t>
            </a:r>
          </a:p>
          <a:p>
            <a:r>
              <a:rPr lang="en-US" dirty="0"/>
              <a:t>Solve the decoherence issues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11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A37D-DE0D-414B-A04A-81A14665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3084378"/>
            <a:ext cx="10075313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15248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F87B-F87D-447F-95A8-ACEF91F4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CD70332-687D-47A4-A3A7-59E194BA9D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𝑀𝐶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e>
                    </m:d>
                  </m:oMath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CD70332-687D-47A4-A3A7-59E194BA9D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96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0D37-2721-4863-A5AB-D3A295BB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491298"/>
            <a:ext cx="10075313" cy="11430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D4437-654C-46C5-83B9-126A5B77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634298"/>
            <a:ext cx="10075313" cy="4491865"/>
          </a:xfrm>
        </p:spPr>
        <p:txBody>
          <a:bodyPr>
            <a:normAutofit/>
          </a:bodyPr>
          <a:lstStyle/>
          <a:p>
            <a:r>
              <a:rPr lang="en-US" dirty="0"/>
              <a:t>Current quantum ML algorithms require non-trivial circuits</a:t>
            </a:r>
          </a:p>
          <a:p>
            <a:r>
              <a:rPr lang="en-US" dirty="0"/>
              <a:t>Quantum ML algorithms require amplitude amplification</a:t>
            </a:r>
          </a:p>
          <a:p>
            <a:r>
              <a:rPr lang="en-US" dirty="0"/>
              <a:t>SVMs in quantum require quantum matrix inversion or density matrix exponentiation</a:t>
            </a:r>
          </a:p>
          <a:p>
            <a:r>
              <a:rPr lang="en-US" dirty="0"/>
              <a:t>Current ML algorithms based off classical algorithms</a:t>
            </a:r>
          </a:p>
          <a:p>
            <a:r>
              <a:rPr lang="en-US" dirty="0"/>
              <a:t>Build ML algorithm with Quantum in mind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B43EA-7795-4493-B25C-94964B7E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373586"/>
            <a:ext cx="10075313" cy="1143000"/>
          </a:xfrm>
        </p:spPr>
        <p:txBody>
          <a:bodyPr/>
          <a:lstStyle/>
          <a:p>
            <a:r>
              <a:rPr lang="en-US" dirty="0"/>
              <a:t>The Math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54359-682D-4078-86B9-527B3B8DD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516586"/>
            <a:ext cx="10075313" cy="4609577"/>
          </a:xfrm>
        </p:spPr>
        <p:txBody>
          <a:bodyPr/>
          <a:lstStyle/>
          <a:p>
            <a:r>
              <a:rPr lang="en-US" dirty="0"/>
              <a:t>Use a supervised learning approach</a:t>
            </a:r>
          </a:p>
          <a:p>
            <a:r>
              <a:rPr lang="en-US" dirty="0"/>
              <a:t>Dataset with labels present</a:t>
            </a:r>
          </a:p>
          <a:p>
            <a:r>
              <a:rPr lang="en-US" dirty="0"/>
              <a:t>Labels are binary</a:t>
            </a:r>
          </a:p>
          <a:p>
            <a:r>
              <a:rPr lang="en-US" dirty="0"/>
              <a:t>Classification of unknown points made on distance from points in dataset</a:t>
            </a:r>
          </a:p>
        </p:txBody>
      </p:sp>
    </p:spTree>
    <p:extLst>
      <p:ext uri="{BB962C8B-B14F-4D97-AF65-F5344CB8AC3E}">
        <p14:creationId xmlns:p14="http://schemas.microsoft.com/office/powerpoint/2010/main" val="284916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5848-0ACE-49AE-9421-A140B2BE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19" y="595301"/>
            <a:ext cx="10075313" cy="1143000"/>
          </a:xfrm>
        </p:spPr>
        <p:txBody>
          <a:bodyPr/>
          <a:lstStyle/>
          <a:p>
            <a:r>
              <a:rPr lang="en-US" dirty="0"/>
              <a:t>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A4AB4-C3C4-4936-AE0A-8D0CD1BF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894901"/>
            <a:ext cx="10075313" cy="4231262"/>
          </a:xfrm>
        </p:spPr>
        <p:txBody>
          <a:bodyPr/>
          <a:lstStyle/>
          <a:p>
            <a:r>
              <a:rPr lang="en-US" dirty="0"/>
              <a:t>D = {(x</a:t>
            </a:r>
            <a:r>
              <a:rPr lang="en-US" baseline="30000" dirty="0"/>
              <a:t>1</a:t>
            </a:r>
            <a:r>
              <a:rPr lang="en-US" dirty="0"/>
              <a:t>, y</a:t>
            </a:r>
            <a:r>
              <a:rPr lang="en-US" baseline="30000" dirty="0"/>
              <a:t>1</a:t>
            </a:r>
            <a:r>
              <a:rPr lang="en-US" dirty="0"/>
              <a:t>), (x</a:t>
            </a:r>
            <a:r>
              <a:rPr lang="en-US" baseline="30000" dirty="0"/>
              <a:t>2</a:t>
            </a:r>
            <a:r>
              <a:rPr lang="en-US" dirty="0"/>
              <a:t>, y</a:t>
            </a:r>
            <a:r>
              <a:rPr lang="en-US" baseline="30000" dirty="0"/>
              <a:t>2</a:t>
            </a:r>
            <a:r>
              <a:rPr lang="en-US" dirty="0"/>
              <a:t>), … (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30000" dirty="0" err="1"/>
              <a:t>M</a:t>
            </a:r>
            <a:r>
              <a:rPr lang="en-US" dirty="0"/>
              <a:t>)}</a:t>
            </a:r>
          </a:p>
          <a:p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 ∊ R</a:t>
            </a:r>
            <a:r>
              <a:rPr lang="en-US" baseline="30000" dirty="0"/>
              <a:t>N </a:t>
            </a:r>
          </a:p>
          <a:p>
            <a:r>
              <a:rPr lang="en-US" dirty="0" err="1"/>
              <a:t>y</a:t>
            </a:r>
            <a:r>
              <a:rPr lang="en-US" baseline="30000" dirty="0" err="1"/>
              <a:t>m</a:t>
            </a:r>
            <a:r>
              <a:rPr lang="en-US" dirty="0"/>
              <a:t> ∊ {-1,1}</a:t>
            </a:r>
          </a:p>
          <a:p>
            <a:r>
              <a:rPr lang="en-US" dirty="0"/>
              <a:t>x</a:t>
            </a:r>
            <a:r>
              <a:rPr lang="en-US" baseline="30000" dirty="0"/>
              <a:t>~</a:t>
            </a:r>
            <a:r>
              <a:rPr lang="en-US" dirty="0"/>
              <a:t> is the unlabeled input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9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6C81-1414-48CB-B7BB-DE4694FD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325876"/>
            <a:ext cx="10075313" cy="1143000"/>
          </a:xfrm>
        </p:spPr>
        <p:txBody>
          <a:bodyPr/>
          <a:lstStyle/>
          <a:p>
            <a:r>
              <a:rPr lang="en-US" dirty="0"/>
              <a:t>Classifier Equation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D1BA47-B9DD-4F59-97FB-D8295DE93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4363" y="1379861"/>
            <a:ext cx="6521431" cy="141242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6F5047-2783-4336-B919-C013B3E8F8BD}"/>
              </a:ext>
            </a:extLst>
          </p:cNvPr>
          <p:cNvSpPr txBox="1">
            <a:spLocks/>
          </p:cNvSpPr>
          <p:nvPr/>
        </p:nvSpPr>
        <p:spPr>
          <a:xfrm>
            <a:off x="1433119" y="2900772"/>
            <a:ext cx="6047333" cy="29381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Distance </a:t>
            </a:r>
            <a:r>
              <a:rPr lang="en-US" dirty="0"/>
              <a:t>from all points calculated</a:t>
            </a:r>
          </a:p>
          <a:p>
            <a:r>
              <a:rPr lang="en-US" dirty="0" err="1"/>
              <a:t>y</a:t>
            </a:r>
            <a:r>
              <a:rPr lang="en-US" baseline="30000" dirty="0" err="1"/>
              <a:t>m</a:t>
            </a:r>
            <a:r>
              <a:rPr lang="en-US" dirty="0"/>
              <a:t> is the label for </a:t>
            </a:r>
            <a:r>
              <a:rPr lang="en-US" dirty="0" err="1"/>
              <a:t>m</a:t>
            </a:r>
            <a:r>
              <a:rPr lang="en-US" baseline="30000" dirty="0" err="1"/>
              <a:t>th</a:t>
            </a:r>
            <a:r>
              <a:rPr lang="en-US" dirty="0"/>
              <a:t> data point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70C713-CC8E-4FF5-9FC6-963D412CCB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721" y="2792286"/>
            <a:ext cx="3771670" cy="137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3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C04D-749D-44DD-831C-2C74EB18B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752884"/>
            <a:ext cx="10075313" cy="1143000"/>
          </a:xfrm>
        </p:spPr>
        <p:txBody>
          <a:bodyPr/>
          <a:lstStyle/>
          <a:p>
            <a:r>
              <a:rPr lang="en-US" dirty="0"/>
              <a:t>State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6A82-EF89-4102-9914-084C0DF9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1895884"/>
            <a:ext cx="10075313" cy="4230279"/>
          </a:xfrm>
        </p:spPr>
        <p:txBody>
          <a:bodyPr/>
          <a:lstStyle/>
          <a:p>
            <a:r>
              <a:rPr lang="en-US" dirty="0"/>
              <a:t>Need to create quantum equivalent of classifier </a:t>
            </a:r>
          </a:p>
          <a:p>
            <a:r>
              <a:rPr lang="en-US" dirty="0"/>
              <a:t>Generate state with dataset points and labels</a:t>
            </a:r>
          </a:p>
          <a:p>
            <a:r>
              <a:rPr lang="en-US" dirty="0"/>
              <a:t>Add input point and calculate probabilities for the labels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E77F5C-CEA3-4D64-8350-043A3C157F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2" b="-1462"/>
          <a:stretch/>
        </p:blipFill>
        <p:spPr>
          <a:xfrm>
            <a:off x="2220733" y="4686746"/>
            <a:ext cx="8934826" cy="143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8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706F-9D71-42CD-B37A-F1EEC9930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20" y="274435"/>
            <a:ext cx="10075313" cy="1143000"/>
          </a:xfrm>
        </p:spPr>
        <p:txBody>
          <a:bodyPr/>
          <a:lstStyle/>
          <a:p>
            <a:r>
              <a:rPr lang="en-US" dirty="0"/>
              <a:t>Transforming to Quantum Space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E282CB-BFB0-4992-BB84-A6F827EB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3183875"/>
            <a:ext cx="10075313" cy="2942288"/>
          </a:xfrm>
        </p:spPr>
        <p:txBody>
          <a:bodyPr/>
          <a:lstStyle/>
          <a:p>
            <a:r>
              <a:rPr lang="en-US" dirty="0"/>
              <a:t>Now, apply the H gate to the ancilla bit and conditional measure when ancilla bit |0&gt;</a:t>
            </a:r>
          </a:p>
          <a:p>
            <a:r>
              <a:rPr lang="en-US" dirty="0"/>
              <a:t>The H gate will give us the equation of the required form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A57B592F-B189-4453-9936-956600809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120" y="1883343"/>
            <a:ext cx="66960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E9C8-3DDB-45A1-B23A-64FC688F1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0" y="2307888"/>
            <a:ext cx="10075313" cy="4005562"/>
          </a:xfrm>
        </p:spPr>
        <p:txBody>
          <a:bodyPr/>
          <a:lstStyle/>
          <a:p>
            <a:r>
              <a:rPr lang="en-US" dirty="0"/>
              <a:t>We need the probability for ancilla bit value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2DA65-EB36-4699-A9C7-695E7395E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988" y="765461"/>
            <a:ext cx="7620058" cy="13551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DFD1A5-DC44-463A-AD9C-52FBE0ED3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863" y="3095715"/>
            <a:ext cx="44577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92663"/>
      </p:ext>
    </p:extLst>
  </p:cSld>
  <p:clrMapOvr>
    <a:masterClrMapping/>
  </p:clrMapOvr>
</p:sld>
</file>

<file path=ppt/theme/theme1.xml><?xml version="1.0" encoding="utf-8"?>
<a:theme xmlns:a="http://schemas.openxmlformats.org/drawingml/2006/main" name="NCSU-vertical-left-top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ncstate-ppt-template-left-top-logo</Template>
  <TotalTime>654</TotalTime>
  <Words>752</Words>
  <Application>Microsoft Office PowerPoint</Application>
  <PresentationFormat>Widescreen</PresentationFormat>
  <Paragraphs>100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 Math</vt:lpstr>
      <vt:lpstr>NCSU-vertical-left-top-logo</vt:lpstr>
      <vt:lpstr>Implementing a Distance-based Classifier with a Quantum Interference Circuit</vt:lpstr>
      <vt:lpstr>Contents</vt:lpstr>
      <vt:lpstr>Motivation</vt:lpstr>
      <vt:lpstr>The Math Involved</vt:lpstr>
      <vt:lpstr>The Dataset</vt:lpstr>
      <vt:lpstr>Classifier Equation</vt:lpstr>
      <vt:lpstr>State Preparation</vt:lpstr>
      <vt:lpstr>Transforming to Quantum Space</vt:lpstr>
      <vt:lpstr>PowerPoint Presentation</vt:lpstr>
      <vt:lpstr>PowerPoint Presentation</vt:lpstr>
      <vt:lpstr>              Quantum  -  Classical</vt:lpstr>
      <vt:lpstr>The Interference Circuit</vt:lpstr>
      <vt:lpstr>Example</vt:lpstr>
      <vt:lpstr>Circuit</vt:lpstr>
      <vt:lpstr>Circuit</vt:lpstr>
      <vt:lpstr>Circuit</vt:lpstr>
      <vt:lpstr>Circuit</vt:lpstr>
      <vt:lpstr>Circuit</vt:lpstr>
      <vt:lpstr>Circuit</vt:lpstr>
      <vt:lpstr>Circuit</vt:lpstr>
      <vt:lpstr>Experimental Results</vt:lpstr>
      <vt:lpstr>More results</vt:lpstr>
      <vt:lpstr>Open Problems</vt:lpstr>
      <vt:lpstr>Thank You</vt:lpstr>
      <vt:lpstr>PowerPoint Presentation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Comparison of Two Quantum Computing Architectures</dc:title>
  <dc:creator>Varun Garg</dc:creator>
  <cp:lastModifiedBy>Varun Garg</cp:lastModifiedBy>
  <cp:revision>42</cp:revision>
  <dcterms:created xsi:type="dcterms:W3CDTF">2018-11-03T18:27:09Z</dcterms:created>
  <dcterms:modified xsi:type="dcterms:W3CDTF">2018-11-14T18:36:45Z</dcterms:modified>
</cp:coreProperties>
</file>