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18" r:id="rId3"/>
    <p:sldId id="278" r:id="rId4"/>
    <p:sldId id="303" r:id="rId5"/>
    <p:sldId id="283" r:id="rId6"/>
    <p:sldId id="284" r:id="rId7"/>
    <p:sldId id="310" r:id="rId8"/>
    <p:sldId id="311" r:id="rId9"/>
    <p:sldId id="312" r:id="rId10"/>
    <p:sldId id="304" r:id="rId11"/>
    <p:sldId id="305" r:id="rId12"/>
    <p:sldId id="306" r:id="rId13"/>
    <p:sldId id="307" r:id="rId14"/>
    <p:sldId id="308" r:id="rId15"/>
    <p:sldId id="309" r:id="rId16"/>
    <p:sldId id="319" r:id="rId17"/>
    <p:sldId id="313" r:id="rId18"/>
    <p:sldId id="314" r:id="rId19"/>
    <p:sldId id="315" r:id="rId20"/>
    <p:sldId id="316" r:id="rId21"/>
    <p:sldId id="317" r:id="rId22"/>
    <p:sldId id="291" r:id="rId23"/>
    <p:sldId id="320" r:id="rId24"/>
    <p:sldId id="277" r:id="rId25"/>
    <p:sldId id="279" r:id="rId26"/>
    <p:sldId id="280" r:id="rId27"/>
    <p:sldId id="281" r:id="rId28"/>
    <p:sldId id="260" r:id="rId29"/>
    <p:sldId id="261" r:id="rId30"/>
    <p:sldId id="262" r:id="rId31"/>
    <p:sldId id="282" r:id="rId32"/>
    <p:sldId id="276" r:id="rId33"/>
    <p:sldId id="321" r:id="rId34"/>
    <p:sldId id="266" r:id="rId35"/>
    <p:sldId id="292" r:id="rId36"/>
    <p:sldId id="295" r:id="rId37"/>
    <p:sldId id="322" r:id="rId38"/>
    <p:sldId id="324" r:id="rId39"/>
    <p:sldId id="268" r:id="rId40"/>
    <p:sldId id="325" r:id="rId41"/>
    <p:sldId id="296" r:id="rId42"/>
    <p:sldId id="323" r:id="rId43"/>
    <p:sldId id="300" r:id="rId44"/>
    <p:sldId id="301" r:id="rId4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20" y="50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6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5.wmf"/><Relationship Id="rId7" Type="http://schemas.openxmlformats.org/officeDocument/2006/relationships/image" Target="../media/image49.wmf"/><Relationship Id="rId12" Type="http://schemas.openxmlformats.org/officeDocument/2006/relationships/image" Target="../media/image54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11" Type="http://schemas.openxmlformats.org/officeDocument/2006/relationships/image" Target="../media/image53.wmf"/><Relationship Id="rId5" Type="http://schemas.openxmlformats.org/officeDocument/2006/relationships/image" Target="../media/image47.wmf"/><Relationship Id="rId10" Type="http://schemas.openxmlformats.org/officeDocument/2006/relationships/image" Target="../media/image52.wmf"/><Relationship Id="rId4" Type="http://schemas.openxmlformats.org/officeDocument/2006/relationships/image" Target="../media/image46.wmf"/><Relationship Id="rId9" Type="http://schemas.openxmlformats.org/officeDocument/2006/relationships/image" Target="../media/image5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3" Type="http://schemas.openxmlformats.org/officeDocument/2006/relationships/image" Target="../media/image71.wmf"/><Relationship Id="rId7" Type="http://schemas.openxmlformats.org/officeDocument/2006/relationships/image" Target="../media/image75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4.wmf"/><Relationship Id="rId11" Type="http://schemas.openxmlformats.org/officeDocument/2006/relationships/image" Target="../media/image79.wmf"/><Relationship Id="rId5" Type="http://schemas.openxmlformats.org/officeDocument/2006/relationships/image" Target="../media/image73.wmf"/><Relationship Id="rId10" Type="http://schemas.openxmlformats.org/officeDocument/2006/relationships/image" Target="../media/image78.wmf"/><Relationship Id="rId4" Type="http://schemas.openxmlformats.org/officeDocument/2006/relationships/image" Target="../media/image72.wmf"/><Relationship Id="rId9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E51CCF6-8D4E-4498-8E83-8E3665DCB4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881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standard_backgroun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508317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990600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990600"/>
            <a:ext cx="8026400" cy="5135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1200" y="2438401"/>
            <a:ext cx="53340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2438401"/>
            <a:ext cx="5334000" cy="36877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standard_background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1200" y="990600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HEADING GOES HERE IN UNIVERS CONDENSED CAPS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1200" y="2438401"/>
            <a:ext cx="108712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Univers LT Std 57 Cn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emf"/><Relationship Id="rId4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50.wmf"/><Relationship Id="rId26" Type="http://schemas.openxmlformats.org/officeDocument/2006/relationships/image" Target="../media/image54.wmf"/><Relationship Id="rId3" Type="http://schemas.openxmlformats.org/officeDocument/2006/relationships/oleObject" Target="../embeddings/oleObject7.bin"/><Relationship Id="rId21" Type="http://schemas.openxmlformats.org/officeDocument/2006/relationships/oleObject" Target="../embeddings/oleObject16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47.wmf"/><Relationship Id="rId17" Type="http://schemas.openxmlformats.org/officeDocument/2006/relationships/oleObject" Target="../embeddings/oleObject14.bin"/><Relationship Id="rId25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9.wmf"/><Relationship Id="rId20" Type="http://schemas.openxmlformats.org/officeDocument/2006/relationships/image" Target="../media/image51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wmf"/><Relationship Id="rId11" Type="http://schemas.openxmlformats.org/officeDocument/2006/relationships/oleObject" Target="../embeddings/oleObject11.bin"/><Relationship Id="rId24" Type="http://schemas.openxmlformats.org/officeDocument/2006/relationships/image" Target="../media/image53.wmf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23" Type="http://schemas.openxmlformats.org/officeDocument/2006/relationships/oleObject" Target="../embeddings/oleObject17.bin"/><Relationship Id="rId10" Type="http://schemas.openxmlformats.org/officeDocument/2006/relationships/image" Target="../media/image46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43.w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48.wmf"/><Relationship Id="rId22" Type="http://schemas.openxmlformats.org/officeDocument/2006/relationships/image" Target="../media/image52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58.png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55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5.jpeg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8.emf"/><Relationship Id="rId4" Type="http://schemas.openxmlformats.org/officeDocument/2006/relationships/image" Target="../media/image67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13" Type="http://schemas.openxmlformats.org/officeDocument/2006/relationships/oleObject" Target="../embeddings/oleObject30.bin"/><Relationship Id="rId18" Type="http://schemas.openxmlformats.org/officeDocument/2006/relationships/oleObject" Target="../embeddings/oleObject33.bin"/><Relationship Id="rId3" Type="http://schemas.openxmlformats.org/officeDocument/2006/relationships/oleObject" Target="../embeddings/oleObject25.bin"/><Relationship Id="rId21" Type="http://schemas.openxmlformats.org/officeDocument/2006/relationships/image" Target="../media/image77.wmf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73.wmf"/><Relationship Id="rId17" Type="http://schemas.openxmlformats.org/officeDocument/2006/relationships/image" Target="../media/image75.wmf"/><Relationship Id="rId25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70.wmf"/><Relationship Id="rId11" Type="http://schemas.openxmlformats.org/officeDocument/2006/relationships/oleObject" Target="../embeddings/oleObject29.bin"/><Relationship Id="rId24" Type="http://schemas.openxmlformats.org/officeDocument/2006/relationships/oleObject" Target="../embeddings/oleObject36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23" Type="http://schemas.openxmlformats.org/officeDocument/2006/relationships/image" Target="../media/image78.wmf"/><Relationship Id="rId10" Type="http://schemas.openxmlformats.org/officeDocument/2006/relationships/image" Target="../media/image72.wmf"/><Relationship Id="rId19" Type="http://schemas.openxmlformats.org/officeDocument/2006/relationships/image" Target="../media/image76.wmf"/><Relationship Id="rId4" Type="http://schemas.openxmlformats.org/officeDocument/2006/relationships/image" Target="../media/image69.w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74.wmf"/><Relationship Id="rId22" Type="http://schemas.openxmlformats.org/officeDocument/2006/relationships/oleObject" Target="../embeddings/oleObject35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rfwireless-world.com/Terminology/heterodyne-receiver-versus-homodyne-receiver.html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wmf"/><Relationship Id="rId9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609601"/>
            <a:ext cx="10363200" cy="1083276"/>
          </a:xfrm>
        </p:spPr>
        <p:txBody>
          <a:bodyPr/>
          <a:lstStyle/>
          <a:p>
            <a:r>
              <a:rPr lang="en-US" dirty="0"/>
              <a:t>Principal Concepts behind IBM Q</a:t>
            </a:r>
            <a:br>
              <a:rPr lang="en-US" dirty="0"/>
            </a:br>
            <a:r>
              <a:rPr lang="en-US" sz="2000" dirty="0"/>
              <a:t>D. Stancil, Quantum Computing CSC591/ECE592, </a:t>
            </a:r>
            <a:r>
              <a:rPr lang="en-US" sz="2000" dirty="0" smtClean="0"/>
              <a:t>14 Oct. 2019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35000" y="1692877"/>
            <a:ext cx="10871200" cy="3687763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/>
              <a:t>A. </a:t>
            </a:r>
            <a:r>
              <a:rPr lang="en-US" sz="1800" kern="0" dirty="0" err="1"/>
              <a:t>Blais</a:t>
            </a:r>
            <a:r>
              <a:rPr lang="en-US" sz="1800" kern="0" dirty="0"/>
              <a:t>, et al, “Cavity quantum electrodynamics for superconducting electrical circuits: An architecture for quantum computation,” Phys. Rev. A, Vol. 9, 062320 (2004)</a:t>
            </a:r>
          </a:p>
          <a:p>
            <a:r>
              <a:rPr lang="en-US" sz="1800" kern="0" dirty="0"/>
              <a:t>J. Koch, et al, “Charge-insensitive qubit design derived from the Cooper Pair Box,” Phys. Rev. A Vol. 76, 042319 (2007).</a:t>
            </a:r>
          </a:p>
          <a:p>
            <a:r>
              <a:rPr lang="en-US" sz="1800" kern="0" dirty="0"/>
              <a:t>J. Clarke &amp; F. Wilhelm, “Superconducting quantum bits,” Nature, Vol. 453, 19 June 2008, p. 1031.</a:t>
            </a:r>
          </a:p>
          <a:p>
            <a:r>
              <a:rPr lang="en-US" sz="1800" kern="0" dirty="0"/>
              <a:t>J.M. Chow, “Quantum Information Processing with Superconducting Qubits,” Ph.D. Dissertation, Yale Univ., 2010.</a:t>
            </a:r>
          </a:p>
          <a:p>
            <a:r>
              <a:rPr lang="en-US" sz="1800" kern="0" dirty="0"/>
              <a:t>C.T. </a:t>
            </a:r>
            <a:r>
              <a:rPr lang="en-US" sz="1800" kern="0" dirty="0" err="1"/>
              <a:t>Rigetti</a:t>
            </a:r>
            <a:r>
              <a:rPr lang="en-US" sz="1800" kern="0" dirty="0"/>
              <a:t>, “Quantum Gates for Superconducting Qubits,” Ph.D. Dissertation, Yale Univ., 2009.</a:t>
            </a:r>
          </a:p>
          <a:p>
            <a:r>
              <a:rPr lang="en-US" sz="1800" kern="0" dirty="0"/>
              <a:t>C. </a:t>
            </a:r>
            <a:r>
              <a:rPr lang="en-US" sz="1800" kern="0" dirty="0" err="1"/>
              <a:t>Rigetti</a:t>
            </a:r>
            <a:r>
              <a:rPr lang="en-US" sz="1800" kern="0" dirty="0"/>
              <a:t> and M. </a:t>
            </a:r>
            <a:r>
              <a:rPr lang="en-US" sz="1800" kern="0" dirty="0" err="1"/>
              <a:t>Devoret</a:t>
            </a:r>
            <a:r>
              <a:rPr lang="en-US" sz="1800" kern="0" dirty="0"/>
              <a:t>, “Fully microwave-tunable universal gates in superconducting qubits with linear couplings and fixed transition frequencies,” Phys. Rev. B vol. 81, 134507 (2010)</a:t>
            </a:r>
          </a:p>
          <a:p>
            <a:r>
              <a:rPr lang="en-US" sz="1800" kern="0" dirty="0"/>
              <a:t>T. Van </a:t>
            </a:r>
            <a:r>
              <a:rPr lang="en-US" sz="1800" kern="0" dirty="0" err="1"/>
              <a:t>Duzer</a:t>
            </a:r>
            <a:r>
              <a:rPr lang="en-US" sz="1800" kern="0" dirty="0"/>
              <a:t> and C.W. Turner, “Principles of Superconductive Devices and Circuits,” Elsevier, 1981.</a:t>
            </a:r>
          </a:p>
          <a:p>
            <a:r>
              <a:rPr lang="en-US" sz="1800" kern="0" dirty="0"/>
              <a:t>A. </a:t>
            </a:r>
            <a:r>
              <a:rPr lang="en-US" sz="1800" kern="0" dirty="0" err="1"/>
              <a:t>Kandala</a:t>
            </a:r>
            <a:r>
              <a:rPr lang="en-US" sz="1800" kern="0" dirty="0"/>
              <a:t>, A. </a:t>
            </a:r>
            <a:r>
              <a:rPr lang="en-US" sz="1800" kern="0" dirty="0" err="1"/>
              <a:t>Mezzacapo</a:t>
            </a:r>
            <a:r>
              <a:rPr lang="en-US" sz="1800" kern="0" dirty="0"/>
              <a:t>, K. </a:t>
            </a:r>
            <a:r>
              <a:rPr lang="en-US" sz="1800" kern="0" dirty="0" err="1"/>
              <a:t>Temme</a:t>
            </a:r>
            <a:r>
              <a:rPr lang="en-US" sz="1800" kern="0" dirty="0"/>
              <a:t>, M. </a:t>
            </a:r>
            <a:r>
              <a:rPr lang="en-US" sz="1800" kern="0" dirty="0" err="1"/>
              <a:t>Takita</a:t>
            </a:r>
            <a:r>
              <a:rPr lang="en-US" sz="1800" kern="0" dirty="0"/>
              <a:t>, M. Brink, J.M. Chow and J.M. Gambetta, “Hardware-efficient </a:t>
            </a:r>
            <a:r>
              <a:rPr lang="en-US" sz="1800" kern="0" dirty="0" err="1"/>
              <a:t>variational</a:t>
            </a:r>
            <a:r>
              <a:rPr lang="en-US" sz="1800" kern="0" dirty="0"/>
              <a:t> quantum </a:t>
            </a:r>
            <a:r>
              <a:rPr lang="en-US" sz="1800" kern="0" dirty="0" err="1"/>
              <a:t>eigensolver</a:t>
            </a:r>
            <a:r>
              <a:rPr lang="en-US" sz="1800" kern="0" dirty="0"/>
              <a:t> for small molecules and quantum magnets,” Nature, Vol. 549, p. 242 (2017</a:t>
            </a:r>
            <a:r>
              <a:rPr lang="en-US" sz="1800" kern="0" dirty="0" smtClean="0"/>
              <a:t>).</a:t>
            </a:r>
          </a:p>
          <a:p>
            <a:r>
              <a:rPr lang="en-US" sz="1800" kern="0" dirty="0" smtClean="0"/>
              <a:t>D. C. McKay, C. J. Wood, S. Sheldon, J.M. Chow, and J. Gambetta, “Efficient Z gates for quantum computing,” Phys. Rev. A vol. 96, p. 022330 (2017).</a:t>
            </a:r>
            <a:endParaRPr lang="en-US" sz="1800" kern="0" dirty="0"/>
          </a:p>
          <a:p>
            <a:pPr marL="0" indent="0">
              <a:buNone/>
            </a:pPr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3517656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A575E-3682-4D02-B492-0A48F512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34" y="2720008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Rotations</a:t>
            </a:r>
          </a:p>
        </p:txBody>
      </p:sp>
    </p:spTree>
    <p:extLst>
      <p:ext uri="{BB962C8B-B14F-4D97-AF65-F5344CB8AC3E}">
        <p14:creationId xmlns:p14="http://schemas.microsoft.com/office/powerpoint/2010/main" val="1857669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6F671-683D-47BC-BE54-CB7401F9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352493"/>
            <a:ext cx="10972800" cy="1143000"/>
          </a:xfrm>
        </p:spPr>
        <p:txBody>
          <a:bodyPr/>
          <a:lstStyle/>
          <a:p>
            <a:r>
              <a:rPr lang="en-US" dirty="0" err="1"/>
              <a:t>Unitaries</a:t>
            </a:r>
            <a:r>
              <a:rPr lang="en-US" dirty="0"/>
              <a:t> representing rotations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C5910D8-C333-4A2F-87EF-C6EFD39A09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154493"/>
              </p:ext>
            </p:extLst>
          </p:nvPr>
        </p:nvGraphicFramePr>
        <p:xfrm>
          <a:off x="2792413" y="1336675"/>
          <a:ext cx="5786437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9" name="Equation" r:id="rId3" imgW="2400120" imgH="431640" progId="Equation.DSMT4">
                  <p:embed/>
                </p:oleObj>
              </mc:Choice>
              <mc:Fallback>
                <p:oleObj name="Equation" r:id="rId3" imgW="2400120" imgH="4316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2413" y="1336675"/>
                        <a:ext cx="5786437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2350B38-291F-4715-8A79-4B55AD1D02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861" y="2635861"/>
            <a:ext cx="6936214" cy="35462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89285A-CA93-4168-839F-A35437ECCF45}"/>
              </a:ext>
            </a:extLst>
          </p:cNvPr>
          <p:cNvSpPr txBox="1"/>
          <p:nvPr/>
        </p:nvSpPr>
        <p:spPr>
          <a:xfrm>
            <a:off x="3902765" y="6320841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Within an arbitrary phase</a:t>
            </a:r>
          </a:p>
        </p:txBody>
      </p:sp>
    </p:spTree>
    <p:extLst>
      <p:ext uri="{BB962C8B-B14F-4D97-AF65-F5344CB8AC3E}">
        <p14:creationId xmlns:p14="http://schemas.microsoft.com/office/powerpoint/2010/main" val="2465417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DE3341-2AAE-4F99-B5D6-A994180F9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85" y="865414"/>
            <a:ext cx="6725768" cy="49312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59C58A-3A3F-48CC-BA73-4E86E89DA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405898"/>
            <a:ext cx="10972800" cy="912693"/>
          </a:xfrm>
        </p:spPr>
        <p:txBody>
          <a:bodyPr/>
          <a:lstStyle/>
          <a:p>
            <a:r>
              <a:rPr lang="en-US" dirty="0"/>
              <a:t>Arbitrary point on Bloch 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9367B-FBF7-43E5-9E0C-BF2247518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200" y="5691809"/>
            <a:ext cx="10871200" cy="1004198"/>
          </a:xfrm>
        </p:spPr>
        <p:txBody>
          <a:bodyPr/>
          <a:lstStyle/>
          <a:p>
            <a:r>
              <a:rPr lang="en-US" dirty="0"/>
              <a:t>Two rotations can take you from the ground state to any point on the Bloch sphere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D115EA-63C3-4707-81AA-213B760E7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395" y="1371600"/>
            <a:ext cx="3810549" cy="377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18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1501-017B-44CF-ABFF-837D1B9DD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7626"/>
            <a:ext cx="10972800" cy="1143000"/>
          </a:xfrm>
        </p:spPr>
        <p:txBody>
          <a:bodyPr/>
          <a:lstStyle/>
          <a:p>
            <a:r>
              <a:rPr lang="en-US" dirty="0"/>
              <a:t>Most General 2x2 Unitary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2C426-BACC-4A68-90A6-93867D32E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70" y="1331844"/>
            <a:ext cx="10871200" cy="3687763"/>
          </a:xfrm>
        </p:spPr>
        <p:txBody>
          <a:bodyPr/>
          <a:lstStyle/>
          <a:p>
            <a:r>
              <a:rPr lang="en-US" sz="2400" dirty="0"/>
              <a:t>In mechanics, 3 angles are needed to orient an object arbitrarily (e.g., roll, pitch, yaw)</a:t>
            </a:r>
          </a:p>
          <a:p>
            <a:r>
              <a:rPr lang="en-US" sz="2400" dirty="0"/>
              <a:t>Euler Angles Rotations: 12 different ways of defining the rotations and their order</a:t>
            </a:r>
          </a:p>
          <a:p>
            <a:r>
              <a:rPr lang="en-US" sz="2400" dirty="0"/>
              <a:t>ZYZ convention of particular interest since we will see that Z rotations can be performed with essentially no error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ED698-310F-4D1B-9B24-909CD6F2A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27" y="3780064"/>
            <a:ext cx="9748420" cy="296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15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2E793-5469-4B3F-910D-B38765FFF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341243"/>
            <a:ext cx="10972800" cy="1143000"/>
          </a:xfrm>
        </p:spPr>
        <p:txBody>
          <a:bodyPr/>
          <a:lstStyle/>
          <a:p>
            <a:r>
              <a:rPr lang="en-US" dirty="0"/>
              <a:t>Representations of most general 2x2 unitary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7C0EE-4C0C-484D-950F-C30258175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043" y="3429000"/>
            <a:ext cx="10871200" cy="6361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Or since an overall phase is not observable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4977FF-0178-45D1-B4C7-F9CC20AA3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183821"/>
            <a:ext cx="7415620" cy="2326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771025-2566-4F4E-9AA2-523D983D3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1" y="4157308"/>
            <a:ext cx="5605576" cy="1598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4C08DB-E4DE-46A0-B77C-B03398A98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847" y="4633396"/>
            <a:ext cx="6348339" cy="2061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6AFA83-E266-47F7-9054-9BC8AF415C56}"/>
              </a:ext>
            </a:extLst>
          </p:cNvPr>
          <p:cNvSpPr txBox="1"/>
          <p:nvPr/>
        </p:nvSpPr>
        <p:spPr>
          <a:xfrm flipH="1">
            <a:off x="6341563" y="4110176"/>
            <a:ext cx="326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Qiskit</a:t>
            </a:r>
            <a:r>
              <a:rPr lang="en-US" sz="2800" dirty="0"/>
              <a:t> also defines</a:t>
            </a:r>
          </a:p>
        </p:txBody>
      </p:sp>
    </p:spTree>
    <p:extLst>
      <p:ext uri="{BB962C8B-B14F-4D97-AF65-F5344CB8AC3E}">
        <p14:creationId xmlns:p14="http://schemas.microsoft.com/office/powerpoint/2010/main" val="1207975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43EA-C30B-45BC-A25D-B4B5F5678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44009"/>
            <a:ext cx="10972800" cy="1143000"/>
          </a:xfrm>
        </p:spPr>
        <p:txBody>
          <a:bodyPr/>
          <a:lstStyle/>
          <a:p>
            <a:r>
              <a:rPr lang="en-US" dirty="0"/>
              <a:t>Common gates realized with u3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18CAB-29EA-42E1-A028-31C2BBDAB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344" y="1191986"/>
            <a:ext cx="6271670" cy="5388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051AB-FD56-40C6-9AAC-4FD77190A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07" y="2996293"/>
            <a:ext cx="5783269" cy="164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0" y="2990850"/>
            <a:ext cx="10972800" cy="1143000"/>
          </a:xfrm>
        </p:spPr>
        <p:txBody>
          <a:bodyPr/>
          <a:lstStyle/>
          <a:p>
            <a:r>
              <a:rPr lang="en-US" dirty="0" smtClean="0"/>
              <a:t>Creating Gates with Rabi Oscillations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84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425" y="1718337"/>
            <a:ext cx="4497877" cy="984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37457"/>
            <a:ext cx="10972800" cy="1143000"/>
          </a:xfrm>
        </p:spPr>
        <p:txBody>
          <a:bodyPr/>
          <a:lstStyle/>
          <a:p>
            <a:r>
              <a:rPr lang="en-US" dirty="0" smtClean="0"/>
              <a:t>Creating Rotations: Rabi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078" y="1328058"/>
            <a:ext cx="10871200" cy="3687763"/>
          </a:xfrm>
        </p:spPr>
        <p:txBody>
          <a:bodyPr/>
          <a:lstStyle/>
          <a:p>
            <a:r>
              <a:rPr lang="en-US" dirty="0" smtClean="0"/>
              <a:t>Suppose a time-varying field is applied along the x direction</a:t>
            </a:r>
          </a:p>
          <a:p>
            <a:endParaRPr lang="en-US" dirty="0"/>
          </a:p>
          <a:p>
            <a:r>
              <a:rPr lang="en-US" dirty="0" smtClean="0"/>
              <a:t>The Hamiltonian becomes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Move to a frame rotating at</a:t>
            </a:r>
          </a:p>
          <a:p>
            <a:endParaRPr lang="en-US" dirty="0"/>
          </a:p>
          <a:p>
            <a:r>
              <a:rPr lang="en-US" dirty="0" smtClean="0"/>
              <a:t>Note that rotating a state vector by </a:t>
            </a:r>
            <a:r>
              <a:rPr lang="en-US" dirty="0" smtClean="0">
                <a:sym typeface="Symbol" panose="05050102010706020507" pitchFamily="18" charset="2"/>
              </a:rPr>
              <a:t></a:t>
            </a:r>
            <a:r>
              <a:rPr lang="en-US" dirty="0">
                <a:sym typeface="Symbol" panose="05050102010706020507" pitchFamily="18" charset="2"/>
              </a:rPr>
              <a:t> </a:t>
            </a:r>
            <a:r>
              <a:rPr lang="en-US" dirty="0" smtClean="0">
                <a:sym typeface="Symbol" panose="05050102010706020507" pitchFamily="18" charset="2"/>
              </a:rPr>
              <a:t>is equivalent to rotating the coordinates by -, so the state vector in the rotation frame 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267" y="2800350"/>
            <a:ext cx="6611301" cy="1224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600" y="3924002"/>
            <a:ext cx="2004408" cy="525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9367" y="5937100"/>
            <a:ext cx="4129539" cy="814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303" y="5861956"/>
            <a:ext cx="5029196" cy="88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26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894"/>
            <a:ext cx="5930934" cy="44171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408421"/>
            <a:ext cx="10972800" cy="1143000"/>
          </a:xfrm>
        </p:spPr>
        <p:txBody>
          <a:bodyPr/>
          <a:lstStyle/>
          <a:p>
            <a:r>
              <a:rPr lang="en-US" dirty="0" smtClean="0"/>
              <a:t>Hamiltonian in the Rotating Frame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98144" y="3453492"/>
            <a:ext cx="5816167" cy="189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538" y="2351314"/>
            <a:ext cx="5804773" cy="110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08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0" y="345622"/>
            <a:ext cx="10972800" cy="1143000"/>
          </a:xfrm>
        </p:spPr>
        <p:txBody>
          <a:bodyPr/>
          <a:lstStyle/>
          <a:p>
            <a:r>
              <a:rPr lang="en-US" dirty="0" smtClean="0"/>
              <a:t>Rotating Wave Approximation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311729"/>
            <a:ext cx="10871200" cy="3687763"/>
          </a:xfrm>
        </p:spPr>
        <p:txBody>
          <a:bodyPr/>
          <a:lstStyle/>
          <a:p>
            <a:r>
              <a:rPr lang="en-US" dirty="0" smtClean="0"/>
              <a:t>Putting the pieces together: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Neglect the frequency components near twice </a:t>
            </a:r>
            <a:r>
              <a:rPr lang="en-US" dirty="0" smtClean="0">
                <a:sym typeface="Symbol" panose="05050102010706020507" pitchFamily="18" charset="2"/>
              </a:rPr>
              <a:t></a:t>
            </a:r>
            <a:r>
              <a:rPr lang="en-US" baseline="-25000" dirty="0" smtClean="0">
                <a:sym typeface="Symbol" panose="05050102010706020507" pitchFamily="18" charset="2"/>
              </a:rPr>
              <a:t>0</a:t>
            </a:r>
            <a:r>
              <a:rPr lang="en-US" dirty="0" smtClean="0">
                <a:sym typeface="Symbol" panose="05050102010706020507" pitchFamily="18" charset="2"/>
              </a:rPr>
              <a:t> since they will tend to average out: </a:t>
            </a:r>
            <a:r>
              <a:rPr lang="en-US" i="1" dirty="0" smtClean="0">
                <a:sym typeface="Symbol" panose="05050102010706020507" pitchFamily="18" charset="2"/>
              </a:rPr>
              <a:t>Rotating Wave Approximation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917" y="1796144"/>
            <a:ext cx="11216087" cy="21553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301" y="4999492"/>
            <a:ext cx="5190605" cy="14258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88778" y="5365523"/>
            <a:ext cx="1645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ym typeface="Symbol" panose="05050102010706020507" pitchFamily="18" charset="2"/>
              </a:rPr>
              <a:t> = </a:t>
            </a:r>
            <a:r>
              <a:rPr lang="en-US" sz="2400" baseline="-25000" dirty="0" smtClean="0">
                <a:sym typeface="Symbol" panose="05050102010706020507" pitchFamily="18" charset="2"/>
              </a:rPr>
              <a:t>d</a:t>
            </a:r>
            <a:r>
              <a:rPr lang="en-US" sz="2400" dirty="0">
                <a:sym typeface="Symbol" panose="05050102010706020507" pitchFamily="18" charset="2"/>
              </a:rPr>
              <a:t> </a:t>
            </a:r>
            <a:r>
              <a:rPr lang="en-US" sz="2400" dirty="0" smtClean="0">
                <a:sym typeface="Symbol" panose="05050102010706020507" pitchFamily="18" charset="2"/>
              </a:rPr>
              <a:t>- </a:t>
            </a:r>
            <a:r>
              <a:rPr lang="en-US" sz="2400" baseline="-25000" dirty="0" smtClean="0">
                <a:sym typeface="Symbol" panose="05050102010706020507" pitchFamily="18" charset="2"/>
              </a:rPr>
              <a:t>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208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02772"/>
            <a:ext cx="109728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458687"/>
            <a:ext cx="10871200" cy="3687763"/>
          </a:xfrm>
        </p:spPr>
        <p:txBody>
          <a:bodyPr/>
          <a:lstStyle/>
          <a:p>
            <a:r>
              <a:rPr lang="en-US" sz="2400" dirty="0" smtClean="0"/>
              <a:t>Requirements for a Quantum Computer</a:t>
            </a:r>
          </a:p>
          <a:p>
            <a:r>
              <a:rPr lang="en-US" sz="2400" dirty="0" smtClean="0"/>
              <a:t>Quantum Mechanics of Two State Systems</a:t>
            </a:r>
          </a:p>
          <a:p>
            <a:r>
              <a:rPr lang="en-US" sz="2400" dirty="0" smtClean="0"/>
              <a:t>Rotations</a:t>
            </a:r>
          </a:p>
          <a:p>
            <a:r>
              <a:rPr lang="en-US" sz="2400" dirty="0" smtClean="0"/>
              <a:t>Creating Gates with Rabi Oscillations</a:t>
            </a:r>
          </a:p>
          <a:p>
            <a:r>
              <a:rPr lang="en-US" sz="2400" dirty="0" smtClean="0"/>
              <a:t>Superconducting Qubits</a:t>
            </a:r>
          </a:p>
          <a:p>
            <a:pPr lvl="1"/>
            <a:r>
              <a:rPr lang="en-US" sz="2000" dirty="0"/>
              <a:t>How to make qubits with circuits</a:t>
            </a:r>
          </a:p>
          <a:p>
            <a:pPr lvl="1"/>
            <a:r>
              <a:rPr lang="en-US" sz="2000" dirty="0"/>
              <a:t>Superconductivity</a:t>
            </a:r>
          </a:p>
          <a:p>
            <a:pPr lvl="1"/>
            <a:r>
              <a:rPr lang="en-US" sz="2000" dirty="0"/>
              <a:t>Josephson junction and nonlinear LC circuits</a:t>
            </a:r>
          </a:p>
          <a:p>
            <a:pPr lvl="1"/>
            <a:r>
              <a:rPr lang="en-US" sz="2000" dirty="0"/>
              <a:t>SQUID: Tunable nonlinear inductance</a:t>
            </a:r>
          </a:p>
          <a:p>
            <a:pPr lvl="1"/>
            <a:r>
              <a:rPr lang="en-US" sz="2000" dirty="0" err="1" smtClean="0"/>
              <a:t>Transmon</a:t>
            </a:r>
            <a:endParaRPr lang="en-US" sz="2000" dirty="0" smtClean="0"/>
          </a:p>
          <a:p>
            <a:r>
              <a:rPr lang="en-US" sz="2400" dirty="0"/>
              <a:t>Entangled </a:t>
            </a:r>
            <a:r>
              <a:rPr lang="en-US" sz="2400" dirty="0" err="1"/>
              <a:t>transmons</a:t>
            </a:r>
            <a:r>
              <a:rPr lang="en-US" sz="2400" dirty="0"/>
              <a:t> and controlled gates</a:t>
            </a:r>
          </a:p>
          <a:p>
            <a:r>
              <a:rPr lang="en-US" sz="2400" dirty="0"/>
              <a:t>IBM </a:t>
            </a:r>
            <a:r>
              <a:rPr lang="en-US" sz="2400" dirty="0" smtClean="0"/>
              <a:t>example chip layout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652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61950"/>
            <a:ext cx="10972800" cy="1143000"/>
          </a:xfrm>
        </p:spPr>
        <p:txBody>
          <a:bodyPr/>
          <a:lstStyle/>
          <a:p>
            <a:r>
              <a:rPr lang="en-US" dirty="0" smtClean="0"/>
              <a:t>Time Evolution of State Vector in Rotating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793" y="1434194"/>
            <a:ext cx="10871200" cy="3687763"/>
          </a:xfrm>
        </p:spPr>
        <p:txBody>
          <a:bodyPr/>
          <a:lstStyle/>
          <a:p>
            <a:r>
              <a:rPr lang="en-US" dirty="0" smtClean="0"/>
              <a:t>If the drive frequency matches the qubit frequency, </a:t>
            </a:r>
            <a:r>
              <a:rPr lang="en-US" dirty="0" smtClean="0">
                <a:sym typeface="Symbol" panose="05050102010706020507" pitchFamily="18" charset="2"/>
              </a:rPr>
              <a:t> = 0.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93" y="2307319"/>
            <a:ext cx="4796253" cy="36511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384" y="5121957"/>
            <a:ext cx="7583616" cy="106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93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402771"/>
            <a:ext cx="10972800" cy="1143000"/>
          </a:xfrm>
        </p:spPr>
        <p:txBody>
          <a:bodyPr/>
          <a:lstStyle/>
          <a:p>
            <a:r>
              <a:rPr lang="en-US" dirty="0" smtClean="0"/>
              <a:t>Example: Rotation About x Axis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4707391"/>
            <a:ext cx="6138636" cy="1783216"/>
          </a:xfrm>
        </p:spPr>
        <p:txBody>
          <a:bodyPr/>
          <a:lstStyle/>
          <a:p>
            <a:r>
              <a:rPr lang="en-US" dirty="0" smtClean="0"/>
              <a:t>Note that the rate of rotation can be controlled by varying either the amplitude or the phase of the microwave drive signal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84" y="1702934"/>
            <a:ext cx="8258175" cy="90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2924175"/>
            <a:ext cx="6410325" cy="1466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269" y="2857500"/>
            <a:ext cx="5331376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76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828" y="369305"/>
            <a:ext cx="10972800" cy="1143000"/>
          </a:xfrm>
        </p:spPr>
        <p:txBody>
          <a:bodyPr/>
          <a:lstStyle/>
          <a:p>
            <a:r>
              <a:rPr lang="en-US" dirty="0"/>
              <a:t>Realizing Gates using Rabi Oscillations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184" y="1132608"/>
            <a:ext cx="7239125" cy="3687763"/>
          </a:xfrm>
        </p:spPr>
        <p:txBody>
          <a:bodyPr/>
          <a:lstStyle/>
          <a:p>
            <a:r>
              <a:rPr lang="en-US" sz="2400" dirty="0"/>
              <a:t>Recall that when driven at </a:t>
            </a:r>
            <a:r>
              <a:rPr lang="en-US" sz="2400" dirty="0" smtClean="0"/>
              <a:t>resonance</a:t>
            </a:r>
            <a:endParaRPr lang="en-US" sz="2400" dirty="0"/>
          </a:p>
          <a:p>
            <a:r>
              <a:rPr lang="en-US" sz="2400" dirty="0"/>
              <a:t>“</a:t>
            </a:r>
            <a:r>
              <a:rPr lang="en-US" sz="2400" dirty="0">
                <a:sym typeface="Symbol" panose="05050102010706020507" pitchFamily="18" charset="2"/>
              </a:rPr>
              <a:t>-pulse”:              inverts the state</a:t>
            </a:r>
          </a:p>
          <a:p>
            <a:r>
              <a:rPr lang="en-US" sz="2400" dirty="0">
                <a:sym typeface="Symbol" panose="05050102010706020507" pitchFamily="18" charset="2"/>
              </a:rPr>
              <a:t>“/2-pulse”:                creates equal superposition of states </a:t>
            </a:r>
          </a:p>
          <a:p>
            <a:r>
              <a:rPr lang="en-US" sz="2400" dirty="0">
                <a:sym typeface="Symbol" panose="05050102010706020507" pitchFamily="18" charset="2"/>
              </a:rPr>
              <a:t>Key point: you can flip a state or create a superposition state by controlling the pulse </a:t>
            </a:r>
            <a:r>
              <a:rPr lang="en-US" sz="2400" dirty="0" smtClean="0">
                <a:sym typeface="Symbol" panose="05050102010706020507" pitchFamily="18" charset="2"/>
              </a:rPr>
              <a:t>length and/or amplitude </a:t>
            </a:r>
            <a:r>
              <a:rPr lang="en-US" sz="2400" dirty="0">
                <a:sym typeface="Symbol" panose="05050102010706020507" pitchFamily="18" charset="2"/>
              </a:rPr>
              <a:t>&amp; controlling the phase of the excitation</a:t>
            </a:r>
          </a:p>
          <a:p>
            <a:r>
              <a:rPr lang="en-US" sz="2400" dirty="0">
                <a:sym typeface="Symbol" panose="05050102010706020507" pitchFamily="18" charset="2"/>
              </a:rPr>
              <a:t>X gate: pi-pulse with </a:t>
            </a:r>
          </a:p>
          <a:p>
            <a:r>
              <a:rPr lang="en-US" sz="2400" dirty="0">
                <a:sym typeface="Symbol" panose="05050102010706020507" pitchFamily="18" charset="2"/>
              </a:rPr>
              <a:t>Y gate: pi-pulse with </a:t>
            </a:r>
          </a:p>
          <a:p>
            <a:r>
              <a:rPr lang="en-US" sz="2400" dirty="0" smtClean="0">
                <a:sym typeface="Symbol" panose="05050102010706020507" pitchFamily="18" charset="2"/>
              </a:rPr>
              <a:t>Z </a:t>
            </a:r>
            <a:r>
              <a:rPr lang="en-US" sz="2400" dirty="0">
                <a:sym typeface="Symbol" panose="05050102010706020507" pitchFamily="18" charset="2"/>
              </a:rPr>
              <a:t>gate: Rotations around the z axis can be accomplished simply by resetting the phase reference of the RF drive! Result: zero time and zero </a:t>
            </a:r>
            <a:r>
              <a:rPr lang="en-US" sz="2400" smtClean="0">
                <a:sym typeface="Symbol" panose="05050102010706020507" pitchFamily="18" charset="2"/>
              </a:rPr>
              <a:t>error (“Virtual Z Gate, VZ”)</a:t>
            </a:r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0422899"/>
              </p:ext>
            </p:extLst>
          </p:nvPr>
        </p:nvGraphicFramePr>
        <p:xfrm>
          <a:off x="2386999" y="1623274"/>
          <a:ext cx="1011118" cy="433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3" name="Equation" r:id="rId3" imgW="533160" imgH="228600" progId="Equation.DSMT4">
                  <p:embed/>
                </p:oleObj>
              </mc:Choice>
              <mc:Fallback>
                <p:oleObj name="Equation" r:id="rId3" imgW="533160" imgH="2286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6999" y="1623274"/>
                        <a:ext cx="1011118" cy="433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5162858"/>
              </p:ext>
            </p:extLst>
          </p:nvPr>
        </p:nvGraphicFramePr>
        <p:xfrm>
          <a:off x="2598422" y="2081996"/>
          <a:ext cx="1203535" cy="387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4" name="Equation" r:id="rId5" imgW="711000" imgH="228600" progId="Equation.DSMT4">
                  <p:embed/>
                </p:oleObj>
              </mc:Choice>
              <mc:Fallback>
                <p:oleObj name="Equation" r:id="rId5" imgW="711000" imgH="228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98422" y="2081996"/>
                        <a:ext cx="1203535" cy="3872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593427"/>
              </p:ext>
            </p:extLst>
          </p:nvPr>
        </p:nvGraphicFramePr>
        <p:xfrm>
          <a:off x="3883478" y="4372521"/>
          <a:ext cx="67627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05" name="Equation" r:id="rId7" imgW="355320" imgH="177480" progId="Equation.DSMT4">
                  <p:embed/>
                </p:oleObj>
              </mc:Choice>
              <mc:Fallback>
                <p:oleObj name="Equation" r:id="rId7" imgW="3553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83478" y="4372521"/>
                        <a:ext cx="676275" cy="33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7764309" y="3296207"/>
            <a:ext cx="4172773" cy="2611800"/>
            <a:chOff x="8057327" y="3261950"/>
            <a:chExt cx="4172773" cy="2611800"/>
          </a:xfrm>
        </p:grpSpPr>
        <p:sp>
          <p:nvSpPr>
            <p:cNvPr id="10" name="Oval 9"/>
            <p:cNvSpPr/>
            <p:nvPr/>
          </p:nvSpPr>
          <p:spPr>
            <a:xfrm>
              <a:off x="9571488" y="3880389"/>
              <a:ext cx="1374475" cy="137447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9576487" y="4399004"/>
              <a:ext cx="1357120" cy="43248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10256108" y="3709942"/>
              <a:ext cx="0" cy="9114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9440563" y="4627606"/>
              <a:ext cx="815546" cy="3265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0256108" y="4621427"/>
              <a:ext cx="119860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10256108" y="4178678"/>
              <a:ext cx="278027" cy="4427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0540314" y="4188940"/>
              <a:ext cx="24713" cy="5498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256108" y="4621427"/>
              <a:ext cx="308919" cy="1173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9183571" y="4781890"/>
              <a:ext cx="191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469098" y="4421571"/>
              <a:ext cx="191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y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99357" y="3511057"/>
              <a:ext cx="1915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z</a:t>
              </a:r>
            </a:p>
          </p:txBody>
        </p:sp>
        <p:graphicFrame>
          <p:nvGraphicFramePr>
            <p:cNvPr id="28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21874749"/>
                </p:ext>
              </p:extLst>
            </p:nvPr>
          </p:nvGraphicFramePr>
          <p:xfrm>
            <a:off x="10102400" y="4625207"/>
            <a:ext cx="193603" cy="236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06" name="Equation" r:id="rId9" imgW="164880" imgH="203040" progId="Equation.DSMT4">
                    <p:embed/>
                  </p:oleObj>
                </mc:Choice>
                <mc:Fallback>
                  <p:oleObj name="Equation" r:id="rId9" imgW="1648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0102400" y="4625207"/>
                          <a:ext cx="193603" cy="23650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3236115"/>
                </p:ext>
              </p:extLst>
            </p:nvPr>
          </p:nvGraphicFramePr>
          <p:xfrm>
            <a:off x="10277733" y="4173049"/>
            <a:ext cx="127342" cy="1796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07" name="Equation" r:id="rId11" imgW="126720" imgH="177480" progId="Equation.DSMT4">
                    <p:embed/>
                  </p:oleObj>
                </mc:Choice>
                <mc:Fallback>
                  <p:oleObj name="Equation" r:id="rId11" imgW="126720" imgH="177480" progId="Equation.DSMT4">
                    <p:embed/>
                    <p:pic>
                      <p:nvPicPr>
                        <p:cNvPr id="28" name="Object 27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277733" y="4173049"/>
                          <a:ext cx="127342" cy="17961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1" name="Straight Connector 30"/>
            <p:cNvCxnSpPr/>
            <p:nvPr/>
          </p:nvCxnSpPr>
          <p:spPr>
            <a:xfrm>
              <a:off x="10258725" y="4627606"/>
              <a:ext cx="0" cy="9391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9375101" y="4621428"/>
              <a:ext cx="87994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V="1">
              <a:off x="10255047" y="4265613"/>
              <a:ext cx="853677" cy="3619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14515730"/>
                </p:ext>
              </p:extLst>
            </p:nvPr>
          </p:nvGraphicFramePr>
          <p:xfrm>
            <a:off x="10121472" y="3261950"/>
            <a:ext cx="312523" cy="367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08" name="Equation" r:id="rId13" imgW="215640" imgH="253800" progId="Equation.DSMT4">
                    <p:embed/>
                  </p:oleObj>
                </mc:Choice>
                <mc:Fallback>
                  <p:oleObj name="Equation" r:id="rId13" imgW="21564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121472" y="3261950"/>
                          <a:ext cx="312523" cy="3676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0" name="Object 3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0167020"/>
                </p:ext>
              </p:extLst>
            </p:nvPr>
          </p:nvGraphicFramePr>
          <p:xfrm>
            <a:off x="10145713" y="5507038"/>
            <a:ext cx="274637" cy="3667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09" name="Equation" r:id="rId15" imgW="190440" imgH="253800" progId="Equation.DSMT4">
                    <p:embed/>
                  </p:oleObj>
                </mc:Choice>
                <mc:Fallback>
                  <p:oleObj name="Equation" r:id="rId15" imgW="190440" imgH="253800" progId="Equation.DSMT4">
                    <p:embed/>
                    <p:pic>
                      <p:nvPicPr>
                        <p:cNvPr id="39" name="Object 38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10145713" y="5507038"/>
                          <a:ext cx="274637" cy="3667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01185752"/>
                </p:ext>
              </p:extLst>
            </p:nvPr>
          </p:nvGraphicFramePr>
          <p:xfrm>
            <a:off x="8071638" y="4858852"/>
            <a:ext cx="1208087" cy="604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10" name="Equation" r:id="rId17" imgW="838080" imgH="419040" progId="Equation.DSMT4">
                    <p:embed/>
                  </p:oleObj>
                </mc:Choice>
                <mc:Fallback>
                  <p:oleObj name="Equation" r:id="rId17" imgW="838080" imgH="419040" progId="Equation.DSMT4">
                    <p:embed/>
                    <p:pic>
                      <p:nvPicPr>
                        <p:cNvPr id="40" name="Object 39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8071638" y="4858852"/>
                          <a:ext cx="1208087" cy="604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2204827"/>
                </p:ext>
              </p:extLst>
            </p:nvPr>
          </p:nvGraphicFramePr>
          <p:xfrm>
            <a:off x="10834140" y="3655258"/>
            <a:ext cx="1208087" cy="604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11" name="Equation" r:id="rId19" imgW="838080" imgH="419040" progId="Equation.DSMT4">
                    <p:embed/>
                  </p:oleObj>
                </mc:Choice>
                <mc:Fallback>
                  <p:oleObj name="Equation" r:id="rId19" imgW="838080" imgH="419040" progId="Equation.DSMT4">
                    <p:embed/>
                    <p:pic>
                      <p:nvPicPr>
                        <p:cNvPr id="41" name="Object 40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10834140" y="3655258"/>
                          <a:ext cx="1208087" cy="604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74645"/>
                </p:ext>
              </p:extLst>
            </p:nvPr>
          </p:nvGraphicFramePr>
          <p:xfrm>
            <a:off x="10931525" y="4659313"/>
            <a:ext cx="1298575" cy="604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12" name="Equation" r:id="rId21" imgW="901440" imgH="419040" progId="Equation.DSMT4">
                    <p:embed/>
                  </p:oleObj>
                </mc:Choice>
                <mc:Fallback>
                  <p:oleObj name="Equation" r:id="rId21" imgW="901440" imgH="419040" progId="Equation.DSMT4">
                    <p:embed/>
                    <p:pic>
                      <p:nvPicPr>
                        <p:cNvPr id="41" name="Object 40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10931525" y="4659313"/>
                          <a:ext cx="1298575" cy="604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04953361"/>
                </p:ext>
              </p:extLst>
            </p:nvPr>
          </p:nvGraphicFramePr>
          <p:xfrm>
            <a:off x="8057327" y="4104453"/>
            <a:ext cx="1298575" cy="6048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13" name="Equation" r:id="rId23" imgW="901440" imgH="419040" progId="Equation.DSMT4">
                    <p:embed/>
                  </p:oleObj>
                </mc:Choice>
                <mc:Fallback>
                  <p:oleObj name="Equation" r:id="rId23" imgW="901440" imgH="419040" progId="Equation.DSMT4">
                    <p:embed/>
                    <p:pic>
                      <p:nvPicPr>
                        <p:cNvPr id="43" name="Object 42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8057327" y="4104453"/>
                          <a:ext cx="1298575" cy="6048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093945"/>
              </p:ext>
            </p:extLst>
          </p:nvPr>
        </p:nvGraphicFramePr>
        <p:xfrm>
          <a:off x="3883478" y="4844803"/>
          <a:ext cx="7000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14" name="Equation" r:id="rId25" imgW="368280" imgH="215640" progId="Equation.DSMT4">
                  <p:embed/>
                </p:oleObj>
              </mc:Choice>
              <mc:Fallback>
                <p:oleObj name="Equation" r:id="rId25" imgW="368280" imgH="2156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883478" y="4844803"/>
                        <a:ext cx="700088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ular Callout 13"/>
          <p:cNvSpPr/>
          <p:nvPr/>
        </p:nvSpPr>
        <p:spPr>
          <a:xfrm>
            <a:off x="8341818" y="1192475"/>
            <a:ext cx="3347275" cy="1172449"/>
          </a:xfrm>
          <a:prstGeom prst="wedgeRoundRectCallout">
            <a:avLst>
              <a:gd name="adj1" fmla="val -77176"/>
              <a:gd name="adj2" fmla="val 114726"/>
              <a:gd name="adj3" fmla="val 16667"/>
            </a:avLst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This is a key point for an important error mitigation technique: Richardson extrapolation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58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2707" y="2770415"/>
            <a:ext cx="6848929" cy="1143000"/>
          </a:xfrm>
        </p:spPr>
        <p:txBody>
          <a:bodyPr/>
          <a:lstStyle/>
          <a:p>
            <a:r>
              <a:rPr lang="en-US" dirty="0" smtClean="0"/>
              <a:t>Superconducting Qubits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414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</p:spPr>
        <p:txBody>
          <a:bodyPr/>
          <a:lstStyle/>
          <a:p>
            <a:r>
              <a:rPr lang="en-US" dirty="0"/>
              <a:t>Qubit possibility: LC Resonant Circuits?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09700"/>
            <a:ext cx="8585200" cy="4038599"/>
          </a:xfrm>
        </p:spPr>
        <p:txBody>
          <a:bodyPr/>
          <a:lstStyle/>
          <a:p>
            <a:r>
              <a:rPr lang="en-US" dirty="0"/>
              <a:t>In classical, linear circuit theory, the natural solution for the current is</a:t>
            </a:r>
          </a:p>
          <a:p>
            <a:endParaRPr lang="en-US" dirty="0"/>
          </a:p>
          <a:p>
            <a:r>
              <a:rPr lang="en-US" dirty="0"/>
              <a:t>The current can have any amplitude, independent of the frequency</a:t>
            </a:r>
          </a:p>
          <a:p>
            <a:r>
              <a:rPr lang="en-US" dirty="0"/>
              <a:t>Energy is stored alternately in the electric field of the capacitor and the magnetic field of the inductor, and can have any value</a:t>
            </a:r>
          </a:p>
          <a:p>
            <a:r>
              <a:rPr lang="en-US" dirty="0"/>
              <a:t>In reality, the stored energy is quantized</a:t>
            </a:r>
          </a:p>
          <a:p>
            <a:r>
              <a:rPr lang="en-US" dirty="0"/>
              <a:t>Could we use two of these states for a qubit, say n=0 and n=1?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1600200"/>
            <a:ext cx="2371725" cy="192405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601957"/>
              </p:ext>
            </p:extLst>
          </p:nvPr>
        </p:nvGraphicFramePr>
        <p:xfrm>
          <a:off x="2743200" y="2438400"/>
          <a:ext cx="3887871" cy="52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7" name="Equation" r:id="rId4" imgW="1879560" imgH="253800" progId="Equation.DSMT4">
                  <p:embed/>
                </p:oleObj>
              </mc:Choice>
              <mc:Fallback>
                <p:oleObj name="Equation" r:id="rId4" imgW="1879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3200" y="2438400"/>
                        <a:ext cx="3887871" cy="5253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433703"/>
              </p:ext>
            </p:extLst>
          </p:nvPr>
        </p:nvGraphicFramePr>
        <p:xfrm>
          <a:off x="6462713" y="4648200"/>
          <a:ext cx="1035050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8" name="Equation" r:id="rId6" imgW="457200" imgH="241200" progId="Equation.DSMT4">
                  <p:embed/>
                </p:oleObj>
              </mc:Choice>
              <mc:Fallback>
                <p:oleObj name="Equation" r:id="rId6" imgW="457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62713" y="4648200"/>
                        <a:ext cx="1035050" cy="54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177087"/>
              </p:ext>
            </p:extLst>
          </p:nvPr>
        </p:nvGraphicFramePr>
        <p:xfrm>
          <a:off x="7482974" y="5052218"/>
          <a:ext cx="1912938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9" name="Equation" r:id="rId8" imgW="1041120" imgH="431640" progId="Equation.DSMT4">
                  <p:embed/>
                </p:oleObj>
              </mc:Choice>
              <mc:Fallback>
                <p:oleObj name="Equation" r:id="rId8" imgW="104112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82974" y="5052218"/>
                        <a:ext cx="1912938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0808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155" y="482898"/>
            <a:ext cx="10972800" cy="1143000"/>
          </a:xfrm>
        </p:spPr>
        <p:txBody>
          <a:bodyPr/>
          <a:lstStyle/>
          <a:p>
            <a:r>
              <a:rPr lang="en-US" dirty="0" smtClean="0"/>
              <a:t>Nonlinear Resonant Circuits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796" y="1397198"/>
            <a:ext cx="8747185" cy="3687763"/>
          </a:xfrm>
        </p:spPr>
        <p:txBody>
          <a:bodyPr/>
          <a:lstStyle/>
          <a:p>
            <a:r>
              <a:rPr lang="en-US" dirty="0"/>
              <a:t>Problem: energy difference between 0,1 is the same as energy difference between all other states n,n+1</a:t>
            </a:r>
          </a:p>
          <a:p>
            <a:pPr lvl="1"/>
            <a:r>
              <a:rPr lang="en-US" dirty="0"/>
              <a:t>No way to address specific states</a:t>
            </a:r>
          </a:p>
          <a:p>
            <a:r>
              <a:rPr lang="en-US" dirty="0"/>
              <a:t>Solution: if either L or C were nonlinear (i.e., their values depended on the magnitude of the current or voltage), then the energy levels would no longer be equally spaced!</a:t>
            </a:r>
          </a:p>
          <a:p>
            <a:pPr lvl="1"/>
            <a:r>
              <a:rPr lang="en-US" dirty="0"/>
              <a:t>If the energy difference between n=0 and n=1 </a:t>
            </a:r>
            <a:r>
              <a:rPr lang="en-US" dirty="0" smtClean="0"/>
              <a:t>is </a:t>
            </a:r>
            <a:r>
              <a:rPr lang="en-US" dirty="0"/>
              <a:t>different from the energy difference from all other states, we can selectively address this particular transition by tuning the frequency of the applied excitation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839" y="5185247"/>
            <a:ext cx="2667000" cy="1215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4919" y="6492815"/>
            <a:ext cx="1984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Graphic: Clarke &amp; Wilhelm</a:t>
            </a:r>
          </a:p>
        </p:txBody>
      </p:sp>
      <p:pic>
        <p:nvPicPr>
          <p:cNvPr id="27650" name="Picture 2" descr="http://hyperphysics.phy-astr.gsu.edu/hbase/quantum/imgqua/qha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463" y="1305183"/>
            <a:ext cx="3333750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316888" y="4446742"/>
            <a:ext cx="2817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Graphic: http://hyperphysics.phy-astr.gsu.edu/hbase/quantum/hosc.html </a:t>
            </a:r>
          </a:p>
        </p:txBody>
      </p:sp>
    </p:spTree>
    <p:extLst>
      <p:ext uri="{BB962C8B-B14F-4D97-AF65-F5344CB8AC3E}">
        <p14:creationId xmlns:p14="http://schemas.microsoft.com/office/powerpoint/2010/main" val="4161789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389" y="533400"/>
            <a:ext cx="10972800" cy="838200"/>
          </a:xfrm>
        </p:spPr>
        <p:txBody>
          <a:bodyPr/>
          <a:lstStyle/>
          <a:p>
            <a:r>
              <a:rPr lang="en-US" dirty="0"/>
              <a:t>RF 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85" y="1371600"/>
            <a:ext cx="8382000" cy="3687763"/>
          </a:xfrm>
        </p:spPr>
        <p:txBody>
          <a:bodyPr/>
          <a:lstStyle/>
          <a:p>
            <a:r>
              <a:rPr lang="en-US" sz="2400" dirty="0"/>
              <a:t>The fact that we are talking about circuits suggests we are talking about RF rather than optical frequencies!</a:t>
            </a:r>
          </a:p>
          <a:p>
            <a:r>
              <a:rPr lang="en-US" sz="2400" dirty="0"/>
              <a:t>Problem: any physical mass at finite temperature will emit electromagnetic radiation that depends on its temperature (Black body radiation)</a:t>
            </a:r>
          </a:p>
          <a:p>
            <a:pPr lvl="1"/>
            <a:r>
              <a:rPr lang="en-US" sz="2000" dirty="0"/>
              <a:t>We want the energy difference between qubit states to be large compared to thermal radiation</a:t>
            </a:r>
          </a:p>
          <a:p>
            <a:pPr lvl="1"/>
            <a:r>
              <a:rPr lang="en-US" sz="2000" dirty="0"/>
              <a:t>Highest frequency for widespread, economical instrumentation ~ 6 GHz (owing, e.g., to WIFI, etc.)</a:t>
            </a:r>
          </a:p>
          <a:p>
            <a:pPr lvl="1"/>
            <a:r>
              <a:rPr lang="en-US" sz="2000" dirty="0"/>
              <a:t>From </a:t>
            </a:r>
            <a:r>
              <a:rPr lang="en-US" sz="2000" dirty="0" err="1"/>
              <a:t>kT</a:t>
            </a:r>
            <a:r>
              <a:rPr lang="en-US" sz="2000" dirty="0"/>
              <a:t>=</a:t>
            </a:r>
            <a:r>
              <a:rPr lang="en-US" sz="2000" dirty="0" err="1"/>
              <a:t>hf</a:t>
            </a:r>
            <a:r>
              <a:rPr lang="en-US" sz="2000" dirty="0"/>
              <a:t>, the temperature corresponding to 6 GHz is 0.29K</a:t>
            </a:r>
          </a:p>
          <a:p>
            <a:pPr lvl="1"/>
            <a:r>
              <a:rPr lang="en-US" sz="2000" dirty="0"/>
              <a:t>Operating temperature must be much less than 0.3K!</a:t>
            </a:r>
            <a:endParaRPr lang="en-US" dirty="0"/>
          </a:p>
          <a:p>
            <a:r>
              <a:rPr lang="en-US" sz="2400" dirty="0"/>
              <a:t>Solution: IBM Q systems operate at a temperature of about 15 </a:t>
            </a:r>
            <a:r>
              <a:rPr lang="en-US" sz="2400" dirty="0" err="1"/>
              <a:t>mK</a:t>
            </a:r>
            <a:r>
              <a:rPr lang="en-US" sz="2400" dirty="0"/>
              <a:t> using dilution refrigeration</a:t>
            </a:r>
          </a:p>
        </p:txBody>
      </p:sp>
      <p:pic>
        <p:nvPicPr>
          <p:cNvPr id="14338" name="Picture 2" descr="https://upload.wikimedia.org/wikipedia/commons/thumb/1/19/Black_body.svg/303px-Black_body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219" y="2955471"/>
            <a:ext cx="3669781" cy="293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448800" y="6324600"/>
            <a:ext cx="1471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Graphic: Wikipedia</a:t>
            </a:r>
          </a:p>
        </p:txBody>
      </p:sp>
    </p:spTree>
    <p:extLst>
      <p:ext uri="{BB962C8B-B14F-4D97-AF65-F5344CB8AC3E}">
        <p14:creationId xmlns:p14="http://schemas.microsoft.com/office/powerpoint/2010/main" val="1711450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1143000"/>
          </a:xfrm>
        </p:spPr>
        <p:txBody>
          <a:bodyPr/>
          <a:lstStyle/>
          <a:p>
            <a:r>
              <a:rPr lang="en-US" dirty="0"/>
              <a:t>Superconductivity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10871200" cy="3687763"/>
          </a:xfrm>
        </p:spPr>
        <p:txBody>
          <a:bodyPr/>
          <a:lstStyle/>
          <a:p>
            <a:r>
              <a:rPr lang="en-US" dirty="0"/>
              <a:t>At such low temperatures, metals such as Al and </a:t>
            </a:r>
            <a:r>
              <a:rPr lang="en-US" dirty="0" err="1"/>
              <a:t>Nb</a:t>
            </a:r>
            <a:r>
              <a:rPr lang="en-US" dirty="0"/>
              <a:t> become superconductors</a:t>
            </a:r>
          </a:p>
          <a:p>
            <a:pPr lvl="1"/>
            <a:r>
              <a:rPr lang="en-US" dirty="0"/>
              <a:t>At low temperatures, an attractive force between electrons appears</a:t>
            </a:r>
          </a:p>
          <a:p>
            <a:pPr lvl="1"/>
            <a:r>
              <a:rPr lang="en-US" dirty="0"/>
              <a:t>When this force gets sufficiently strong compared to thermal vibrations, electrons bind together into “Cooper pairs” with spin 1 and charge 2q</a:t>
            </a:r>
          </a:p>
          <a:p>
            <a:pPr lvl="1"/>
            <a:r>
              <a:rPr lang="en-US" dirty="0"/>
              <a:t>Cooper pairs form a macroscopic quantum state enabling charge to move without scattering or loss, resulting in superconductivity</a:t>
            </a:r>
          </a:p>
          <a:p>
            <a:r>
              <a:rPr lang="en-US" dirty="0"/>
              <a:t>Makes it possible to </a:t>
            </a:r>
            <a:r>
              <a:rPr lang="en-US" dirty="0" smtClean="0"/>
              <a:t>realize </a:t>
            </a:r>
            <a:r>
              <a:rPr lang="en-US" dirty="0"/>
              <a:t>extremely low-loss RF transmission lines</a:t>
            </a:r>
          </a:p>
          <a:p>
            <a:r>
              <a:rPr lang="en-US" dirty="0"/>
              <a:t>Makes it possible to realize a nonlinear inductor using a Josephson junction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0269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32" y="381000"/>
            <a:ext cx="11379200" cy="990600"/>
          </a:xfrm>
        </p:spPr>
        <p:txBody>
          <a:bodyPr/>
          <a:lstStyle/>
          <a:p>
            <a:r>
              <a:rPr lang="en-US" dirty="0"/>
              <a:t>A note to Physicists: Cooper Pairs and Superconductivity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10871200" cy="3687763"/>
          </a:xfrm>
        </p:spPr>
        <p:txBody>
          <a:bodyPr/>
          <a:lstStyle/>
          <a:p>
            <a:r>
              <a:rPr lang="en-US" sz="2400" dirty="0"/>
              <a:t>Spin ½ particles are “Fermions”</a:t>
            </a:r>
          </a:p>
          <a:p>
            <a:pPr lvl="1"/>
            <a:r>
              <a:rPr lang="en-US" sz="2000" dirty="0"/>
              <a:t>Fermions obey the Pauli exclusion principle: no two can be in the same state</a:t>
            </a:r>
          </a:p>
          <a:p>
            <a:pPr lvl="1"/>
            <a:r>
              <a:rPr lang="en-US" sz="2000" dirty="0"/>
              <a:t>Electrons are Fermions</a:t>
            </a:r>
          </a:p>
          <a:p>
            <a:r>
              <a:rPr lang="en-US" sz="2400" dirty="0"/>
              <a:t>Spin 1 particles are “Bosons”</a:t>
            </a:r>
          </a:p>
          <a:p>
            <a:pPr lvl="1"/>
            <a:r>
              <a:rPr lang="en-US" sz="2000" dirty="0"/>
              <a:t>Bosons do not obey the Pauli exclusion principle: you can have as many in a state as you want</a:t>
            </a:r>
          </a:p>
          <a:p>
            <a:pPr lvl="1"/>
            <a:r>
              <a:rPr lang="en-US" sz="2000" dirty="0"/>
              <a:t>Photons are Bosons</a:t>
            </a:r>
          </a:p>
          <a:p>
            <a:r>
              <a:rPr lang="en-US" sz="2400" dirty="0"/>
              <a:t>In a superconductor, an effective attractive interaction between electrons causes them to be loosely bound together and act like a single spin 1 particle: “Cooper Pair”</a:t>
            </a:r>
          </a:p>
          <a:p>
            <a:r>
              <a:rPr lang="en-US" sz="2400" dirty="0"/>
              <a:t>Since Cooper pairs are spin 1, they act like Bosons, and you can have multiple Cooper pairs in the same state</a:t>
            </a:r>
          </a:p>
          <a:p>
            <a:r>
              <a:rPr lang="en-US" sz="2400" dirty="0"/>
              <a:t>All of the Cooper pairs in a macroscopic sample can be in the same coherent state</a:t>
            </a:r>
          </a:p>
        </p:txBody>
      </p:sp>
    </p:spTree>
    <p:extLst>
      <p:ext uri="{BB962C8B-B14F-4D97-AF65-F5344CB8AC3E}">
        <p14:creationId xmlns:p14="http://schemas.microsoft.com/office/powerpoint/2010/main" val="4158809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 Pairs are the result of the Electron-Phonon interaction in the theory of Bardeen, Cooper, and </a:t>
            </a:r>
            <a:r>
              <a:rPr lang="en-US" dirty="0" err="1"/>
              <a:t>Schreifer</a:t>
            </a:r>
            <a:r>
              <a:rPr lang="en-US" dirty="0"/>
              <a:t> (BCS Theory)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2438401"/>
            <a:ext cx="5537200" cy="3687763"/>
          </a:xfrm>
        </p:spPr>
        <p:txBody>
          <a:bodyPr/>
          <a:lstStyle/>
          <a:p>
            <a:r>
              <a:rPr lang="en-US" dirty="0"/>
              <a:t>Electrons normally repel one another, but are attracted to ions in the crystal lattice</a:t>
            </a:r>
          </a:p>
          <a:p>
            <a:r>
              <a:rPr lang="en-US" dirty="0"/>
              <a:t>If the ions are pulled slightly toward an electron, from a distance it can appear as though there is a net positive charge, attracting another electron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924123-1058-483D-8314-FBBCD8B7A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44417"/>
            <a:ext cx="5776828" cy="297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8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(Subset of) Requirements for Quantum </a:t>
            </a:r>
            <a:r>
              <a:rPr lang="en-US" dirty="0" smtClean="0"/>
              <a:t>Computer (Paraphrase of </a:t>
            </a:r>
            <a:r>
              <a:rPr lang="en-US" dirty="0" err="1" smtClean="0"/>
              <a:t>DiVencenzo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 system with two uniquely addressable </a:t>
            </a:r>
            <a:r>
              <a:rPr lang="en-US" dirty="0" smtClean="0"/>
              <a:t>states</a:t>
            </a:r>
          </a:p>
          <a:p>
            <a:r>
              <a:rPr lang="en-US" dirty="0" smtClean="0"/>
              <a:t>A universal set of quantum gates</a:t>
            </a:r>
            <a:endParaRPr lang="en-US" dirty="0"/>
          </a:p>
          <a:p>
            <a:pPr lvl="1"/>
            <a:r>
              <a:rPr lang="en-US" dirty="0"/>
              <a:t>Ability to implement arbitrary rotations on the Bloch sphere</a:t>
            </a:r>
          </a:p>
          <a:p>
            <a:pPr lvl="1"/>
            <a:r>
              <a:rPr lang="en-US" dirty="0" smtClean="0"/>
              <a:t>Ability to entangle two qubits</a:t>
            </a:r>
          </a:p>
          <a:p>
            <a:r>
              <a:rPr lang="en-US" dirty="0" smtClean="0"/>
              <a:t>Ability </a:t>
            </a:r>
            <a:r>
              <a:rPr lang="en-US" dirty="0"/>
              <a:t>to measure the state of a cubit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0170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81000"/>
            <a:ext cx="10972800" cy="1143000"/>
          </a:xfrm>
        </p:spPr>
        <p:txBody>
          <a:bodyPr/>
          <a:lstStyle/>
          <a:p>
            <a:r>
              <a:rPr lang="en-US" dirty="0"/>
              <a:t>Josephson tunnel junction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068408"/>
            <a:ext cx="8610600" cy="1935164"/>
          </a:xfrm>
        </p:spPr>
        <p:txBody>
          <a:bodyPr/>
          <a:lstStyle/>
          <a:p>
            <a:r>
              <a:rPr lang="en-US" sz="2000" dirty="0"/>
              <a:t>Two superconductors separated by a thin insulating layer</a:t>
            </a:r>
          </a:p>
          <a:p>
            <a:r>
              <a:rPr lang="en-US" sz="2000" dirty="0"/>
              <a:t>Wave functions for superconducting Cooper pairs decay exponentially in the insulating layer</a:t>
            </a:r>
          </a:p>
          <a:p>
            <a:r>
              <a:rPr lang="en-US" sz="2000" dirty="0"/>
              <a:t>If the layer is thin enough to allow appreciable tunneling, then phases are no longer independent but are related to each other through the size of the tunneling current</a:t>
            </a:r>
          </a:p>
        </p:txBody>
      </p:sp>
      <p:pic>
        <p:nvPicPr>
          <p:cNvPr id="4098" name="Picture 2" descr="http://www.postreh.com/vmichal/thesis/figures/img_chpt3/FIG%203%209%20Josephson%20junction%20composed%20of%20two%20superconducting%20electrodes%20and%20weak%20insulator%20li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1576388"/>
            <a:ext cx="4146374" cy="223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6467487"/>
            <a:ext cx="2791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Graphic: Ph.D. thesis: </a:t>
            </a:r>
            <a:r>
              <a:rPr lang="en-US" sz="1200" dirty="0" err="1"/>
              <a:t>Vratislav</a:t>
            </a:r>
            <a:r>
              <a:rPr lang="en-US" sz="1200" dirty="0"/>
              <a:t> Michal</a:t>
            </a:r>
            <a:endParaRPr lang="en-US" sz="1200" b="1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386972"/>
              </p:ext>
            </p:extLst>
          </p:nvPr>
        </p:nvGraphicFramePr>
        <p:xfrm>
          <a:off x="1863725" y="1351814"/>
          <a:ext cx="1302526" cy="449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7" name="Equation" r:id="rId4" imgW="736560" imgH="253800" progId="Equation.DSMT4">
                  <p:embed/>
                </p:oleObj>
              </mc:Choice>
              <mc:Fallback>
                <p:oleObj name="Equation" r:id="rId4" imgW="736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3725" y="1351814"/>
                        <a:ext cx="1302526" cy="449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057282"/>
              </p:ext>
            </p:extLst>
          </p:nvPr>
        </p:nvGraphicFramePr>
        <p:xfrm>
          <a:off x="4573588" y="1325563"/>
          <a:ext cx="1370012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8" name="Equation" r:id="rId6" imgW="774360" imgH="253800" progId="Equation.DSMT4">
                  <p:embed/>
                </p:oleObj>
              </mc:Choice>
              <mc:Fallback>
                <p:oleObj name="Equation" r:id="rId6" imgW="774360" imgH="2538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73588" y="1325563"/>
                        <a:ext cx="1370012" cy="449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1553107"/>
            <a:ext cx="2886075" cy="1906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89617" y="3543007"/>
            <a:ext cx="1984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Graphic: Clarke &amp; Wilhelm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26233" y="1104790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Circuit Symbols</a:t>
            </a:r>
          </a:p>
        </p:txBody>
      </p:sp>
    </p:spTree>
    <p:extLst>
      <p:ext uri="{BB962C8B-B14F-4D97-AF65-F5344CB8AC3E}">
        <p14:creationId xmlns:p14="http://schemas.microsoft.com/office/powerpoint/2010/main" val="3162772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/>
          <a:p>
            <a:r>
              <a:rPr lang="en-US" dirty="0"/>
              <a:t>Josephson Junction as nonlinear inductor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486400" y="1430339"/>
            <a:ext cx="6096000" cy="2011364"/>
          </a:xfrm>
        </p:spPr>
        <p:txBody>
          <a:bodyPr/>
          <a:lstStyle/>
          <a:p>
            <a:r>
              <a:rPr lang="en-US" sz="2400" dirty="0"/>
              <a:t>Effective inductance depends on the current</a:t>
            </a:r>
          </a:p>
          <a:p>
            <a:r>
              <a:rPr lang="en-US" sz="2400" dirty="0"/>
              <a:t>Looks like a non-linear inductor: origin of </a:t>
            </a:r>
            <a:r>
              <a:rPr lang="en-US" sz="2400" i="1" dirty="0" err="1"/>
              <a:t>anharmonicity</a:t>
            </a:r>
            <a:r>
              <a:rPr lang="en-US" sz="2400" dirty="0"/>
              <a:t>: spacing between energy levels is not the same</a:t>
            </a:r>
          </a:p>
          <a:p>
            <a:pPr lvl="1"/>
            <a:r>
              <a:rPr lang="en-US" sz="2000" i="1" dirty="0"/>
              <a:t>Enables the individual addressing of a single pair of states</a:t>
            </a:r>
          </a:p>
          <a:p>
            <a:pPr lvl="1"/>
            <a:r>
              <a:rPr lang="en-US" sz="2000" i="1" dirty="0"/>
              <a:t>In contrast, in a linear circuit, all states are equally spaced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820305"/>
              </p:ext>
            </p:extLst>
          </p:nvPr>
        </p:nvGraphicFramePr>
        <p:xfrm>
          <a:off x="748244" y="1371680"/>
          <a:ext cx="4060520" cy="525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4" name="Equation" r:id="rId3" imgW="2628720" imgH="3403440" progId="Equation.DSMT4">
                  <p:embed/>
                </p:oleObj>
              </mc:Choice>
              <mc:Fallback>
                <p:oleObj name="Equation" r:id="rId3" imgW="2628720" imgH="34034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8244" y="1371680"/>
                        <a:ext cx="4060520" cy="52577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926" y="4771042"/>
            <a:ext cx="6318771" cy="1773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41621" y="6536345"/>
            <a:ext cx="359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Doug McClure, IBM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204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609600"/>
          </a:xfrm>
        </p:spPr>
        <p:txBody>
          <a:bodyPr/>
          <a:lstStyle/>
          <a:p>
            <a:r>
              <a:rPr lang="en-US" dirty="0"/>
              <a:t>Superconducting Quantum Interference Device (SQUID)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31" y="1585118"/>
            <a:ext cx="7007744" cy="2587731"/>
          </a:xfrm>
        </p:spPr>
        <p:txBody>
          <a:bodyPr/>
          <a:lstStyle/>
          <a:p>
            <a:r>
              <a:rPr lang="en-US" sz="2000" dirty="0"/>
              <a:t>Parallel Josephson Junctions</a:t>
            </a:r>
          </a:p>
          <a:p>
            <a:r>
              <a:rPr lang="en-US" sz="2000" dirty="0"/>
              <a:t>Magnetic field induces circulating current</a:t>
            </a:r>
          </a:p>
          <a:p>
            <a:r>
              <a:rPr lang="en-US" sz="2000" dirty="0"/>
              <a:t>Simple analysis: neglect inductance of loop, assume both JJs are identical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The second equation comes from integrating the canonical momentum around the loop (See e.g., Van </a:t>
            </a:r>
            <a:r>
              <a:rPr lang="en-US" sz="2000" dirty="0" err="1"/>
              <a:t>Duzer</a:t>
            </a:r>
            <a:r>
              <a:rPr lang="en-US" sz="2000" dirty="0"/>
              <a:t> &amp; Turner)</a:t>
            </a:r>
          </a:p>
          <a:p>
            <a:r>
              <a:rPr lang="en-US" sz="2000" dirty="0"/>
              <a:t>If the total current is zero: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7931660" y="1572211"/>
            <a:ext cx="3460750" cy="4635983"/>
            <a:chOff x="7189788" y="1580837"/>
            <a:chExt cx="3460750" cy="4635983"/>
          </a:xfrm>
        </p:grpSpPr>
        <p:grpSp>
          <p:nvGrpSpPr>
            <p:cNvPr id="14" name="Group 13"/>
            <p:cNvGrpSpPr/>
            <p:nvPr/>
          </p:nvGrpSpPr>
          <p:grpSpPr>
            <a:xfrm>
              <a:off x="7655960" y="2680271"/>
              <a:ext cx="2514600" cy="2514600"/>
              <a:chOff x="7620000" y="2171700"/>
              <a:chExt cx="2514600" cy="25146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7962900" y="2514600"/>
                <a:ext cx="1828800" cy="182880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7620000" y="2171700"/>
                <a:ext cx="2514600" cy="2514600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7620000" y="3352800"/>
                <a:ext cx="342900" cy="1524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9791700" y="3352800"/>
                <a:ext cx="342900" cy="152400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8722760" y="2108771"/>
              <a:ext cx="361950" cy="685800"/>
              <a:chOff x="8686800" y="1600200"/>
              <a:chExt cx="361950" cy="68580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8686800" y="1600200"/>
                <a:ext cx="0" cy="5715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V="1">
                <a:off x="9048750" y="1600200"/>
                <a:ext cx="0" cy="5715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8699450" y="2133600"/>
                <a:ext cx="336122" cy="1524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flipV="1">
              <a:off x="8722760" y="5080571"/>
              <a:ext cx="361950" cy="685800"/>
              <a:chOff x="8686800" y="1600200"/>
              <a:chExt cx="361950" cy="68580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 flipV="1">
                <a:off x="8686800" y="1600200"/>
                <a:ext cx="0" cy="5715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V="1">
                <a:off x="9048750" y="1600200"/>
                <a:ext cx="0" cy="5715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Rectangle 29"/>
              <p:cNvSpPr/>
              <p:nvPr/>
            </p:nvSpPr>
            <p:spPr>
              <a:xfrm>
                <a:off x="8699450" y="2133600"/>
                <a:ext cx="336122" cy="1524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2" name="Straight Arrow Connector 31"/>
            <p:cNvCxnSpPr>
              <a:endCxn id="25" idx="0"/>
            </p:cNvCxnSpPr>
            <p:nvPr/>
          </p:nvCxnSpPr>
          <p:spPr>
            <a:xfrm>
              <a:off x="8903471" y="2013735"/>
              <a:ext cx="0" cy="6284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5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330987"/>
                </p:ext>
              </p:extLst>
            </p:nvPr>
          </p:nvGraphicFramePr>
          <p:xfrm>
            <a:off x="8735410" y="1580837"/>
            <a:ext cx="377647" cy="5228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6" name="Equation" r:id="rId3" imgW="164880" imgH="228600" progId="Equation.DSMT4">
                    <p:embed/>
                  </p:oleObj>
                </mc:Choice>
                <mc:Fallback>
                  <p:oleObj name="Equation" r:id="rId3" imgW="16488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735410" y="1580837"/>
                          <a:ext cx="377647" cy="5228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7" name="Straight Arrow Connector 36"/>
            <p:cNvCxnSpPr/>
            <p:nvPr/>
          </p:nvCxnSpPr>
          <p:spPr>
            <a:xfrm flipH="1">
              <a:off x="7827410" y="2850223"/>
              <a:ext cx="8433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01290922"/>
                </p:ext>
              </p:extLst>
            </p:nvPr>
          </p:nvGraphicFramePr>
          <p:xfrm>
            <a:off x="7998860" y="2153267"/>
            <a:ext cx="320675" cy="522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7" name="Equation" r:id="rId5" imgW="139680" imgH="228600" progId="Equation.DSMT4">
                    <p:embed/>
                  </p:oleObj>
                </mc:Choice>
                <mc:Fallback>
                  <p:oleObj name="Equation" r:id="rId5" imgW="139680" imgH="228600" progId="Equation.DSMT4">
                    <p:embed/>
                    <p:pic>
                      <p:nvPicPr>
                        <p:cNvPr id="35" name="Object 34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998860" y="2153267"/>
                          <a:ext cx="320675" cy="522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" name="Object 3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6664756"/>
                </p:ext>
              </p:extLst>
            </p:nvPr>
          </p:nvGraphicFramePr>
          <p:xfrm>
            <a:off x="9440311" y="2130859"/>
            <a:ext cx="349250" cy="522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8" name="Equation" r:id="rId7" imgW="152280" imgH="228600" progId="Equation.DSMT4">
                    <p:embed/>
                  </p:oleObj>
                </mc:Choice>
                <mc:Fallback>
                  <p:oleObj name="Equation" r:id="rId7" imgW="152280" imgH="22860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9440311" y="2130859"/>
                          <a:ext cx="349250" cy="5222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0" name="Straight Arrow Connector 39"/>
            <p:cNvCxnSpPr/>
            <p:nvPr/>
          </p:nvCxnSpPr>
          <p:spPr>
            <a:xfrm>
              <a:off x="9155715" y="2852792"/>
              <a:ext cx="84339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1" name="Object 4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08176237"/>
                </p:ext>
              </p:extLst>
            </p:nvPr>
          </p:nvGraphicFramePr>
          <p:xfrm>
            <a:off x="7189788" y="3676650"/>
            <a:ext cx="377825" cy="52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9" name="Equation" r:id="rId9" imgW="164880" imgH="228600" progId="Equation.DSMT4">
                    <p:embed/>
                  </p:oleObj>
                </mc:Choice>
                <mc:Fallback>
                  <p:oleObj name="Equation" r:id="rId9" imgW="164880" imgH="22860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7189788" y="3676650"/>
                          <a:ext cx="377825" cy="522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2" name="Object 4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8167883"/>
                </p:ext>
              </p:extLst>
            </p:nvPr>
          </p:nvGraphicFramePr>
          <p:xfrm>
            <a:off x="10244138" y="3676650"/>
            <a:ext cx="406400" cy="522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0" name="Equation" r:id="rId11" imgW="177480" imgH="228600" progId="Equation.DSMT4">
                    <p:embed/>
                  </p:oleObj>
                </mc:Choice>
                <mc:Fallback>
                  <p:oleObj name="Equation" r:id="rId11" imgW="177480" imgH="228600" progId="Equation.DSMT4">
                    <p:embed/>
                    <p:pic>
                      <p:nvPicPr>
                        <p:cNvPr id="41" name="Object 40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10244138" y="3676650"/>
                          <a:ext cx="406400" cy="5222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94819826"/>
                </p:ext>
              </p:extLst>
            </p:nvPr>
          </p:nvGraphicFramePr>
          <p:xfrm>
            <a:off x="10170560" y="3528220"/>
            <a:ext cx="319087" cy="754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1" name="Equation" r:id="rId13" imgW="139680" imgH="330120" progId="Equation.DSMT4">
                    <p:embed/>
                  </p:oleObj>
                </mc:Choice>
                <mc:Fallback>
                  <p:oleObj name="Equation" r:id="rId13" imgW="139680" imgH="330120" progId="Equation.DSMT4">
                    <p:embed/>
                    <p:pic>
                      <p:nvPicPr>
                        <p:cNvPr id="42" name="Object 41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0170560" y="3528220"/>
                          <a:ext cx="319087" cy="754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40635985"/>
                </p:ext>
              </p:extLst>
            </p:nvPr>
          </p:nvGraphicFramePr>
          <p:xfrm>
            <a:off x="7360979" y="3560540"/>
            <a:ext cx="319087" cy="754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2" name="Equation" r:id="rId15" imgW="139680" imgH="330120" progId="Equation.DSMT4">
                    <p:embed/>
                  </p:oleObj>
                </mc:Choice>
                <mc:Fallback>
                  <p:oleObj name="Equation" r:id="rId15" imgW="139680" imgH="330120" progId="Equation.DSMT4">
                    <p:embed/>
                    <p:pic>
                      <p:nvPicPr>
                        <p:cNvPr id="43" name="Object 42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7360979" y="3560540"/>
                          <a:ext cx="319087" cy="754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45" name="Straight Arrow Connector 44"/>
            <p:cNvCxnSpPr/>
            <p:nvPr/>
          </p:nvCxnSpPr>
          <p:spPr>
            <a:xfrm>
              <a:off x="8903471" y="5065488"/>
              <a:ext cx="0" cy="62843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46" name="Object 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49543998"/>
                </p:ext>
              </p:extLst>
            </p:nvPr>
          </p:nvGraphicFramePr>
          <p:xfrm>
            <a:off x="8735410" y="5693924"/>
            <a:ext cx="377647" cy="5228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3" name="Equation" r:id="rId16" imgW="164880" imgH="228600" progId="Equation.DSMT4">
                    <p:embed/>
                  </p:oleObj>
                </mc:Choice>
                <mc:Fallback>
                  <p:oleObj name="Equation" r:id="rId16" imgW="164880" imgH="228600" progId="Equation.DSMT4">
                    <p:embed/>
                    <p:pic>
                      <p:nvPicPr>
                        <p:cNvPr id="35" name="Object 34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8735410" y="5693924"/>
                          <a:ext cx="377647" cy="52289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9" name="Group 48"/>
            <p:cNvGrpSpPr/>
            <p:nvPr/>
          </p:nvGrpSpPr>
          <p:grpSpPr>
            <a:xfrm>
              <a:off x="8747478" y="3736467"/>
              <a:ext cx="337567" cy="337567"/>
              <a:chOff x="8934468" y="3805719"/>
              <a:chExt cx="337567" cy="337567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8934468" y="3805719"/>
                <a:ext cx="337567" cy="337567"/>
              </a:xfrm>
              <a:prstGeom prst="ellipse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9068067" y="3939318"/>
                <a:ext cx="70368" cy="7036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6214908"/>
                </p:ext>
              </p:extLst>
            </p:nvPr>
          </p:nvGraphicFramePr>
          <p:xfrm>
            <a:off x="9083675" y="3803650"/>
            <a:ext cx="349250" cy="377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4" name="Equation" r:id="rId18" imgW="152280" imgH="164880" progId="Equation.DSMT4">
                    <p:embed/>
                  </p:oleObj>
                </mc:Choice>
                <mc:Fallback>
                  <p:oleObj name="Equation" r:id="rId18" imgW="152280" imgH="164880" progId="Equation.DSMT4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9083675" y="3803650"/>
                          <a:ext cx="349250" cy="377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" name="Object 5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89736819"/>
                </p:ext>
              </p:extLst>
            </p:nvPr>
          </p:nvGraphicFramePr>
          <p:xfrm>
            <a:off x="8293618" y="3214140"/>
            <a:ext cx="1076325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25" name="Equation" r:id="rId20" imgW="469800" imgH="177480" progId="Equation.DSMT4">
                    <p:embed/>
                  </p:oleObj>
                </mc:Choice>
                <mc:Fallback>
                  <p:oleObj name="Equation" r:id="rId20" imgW="469800" imgH="177480" progId="Equation.DSMT4">
                    <p:embed/>
                    <p:pic>
                      <p:nvPicPr>
                        <p:cNvPr id="50" name="Object 49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8293618" y="3214140"/>
                          <a:ext cx="1076325" cy="40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3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3191864"/>
              </p:ext>
            </p:extLst>
          </p:nvPr>
        </p:nvGraphicFramePr>
        <p:xfrm>
          <a:off x="3213998" y="2809270"/>
          <a:ext cx="3578225" cy="120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6" name="Equation" r:id="rId22" imgW="1930320" imgH="647640" progId="Equation.DSMT4">
                  <p:embed/>
                </p:oleObj>
              </mc:Choice>
              <mc:Fallback>
                <p:oleObj name="Equation" r:id="rId22" imgW="193032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13998" y="2809270"/>
                        <a:ext cx="3578225" cy="1200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909210"/>
              </p:ext>
            </p:extLst>
          </p:nvPr>
        </p:nvGraphicFramePr>
        <p:xfrm>
          <a:off x="4919822" y="4902242"/>
          <a:ext cx="3271837" cy="174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27" name="Equation" r:id="rId24" imgW="1765080" imgH="939600" progId="Equation.DSMT4">
                  <p:embed/>
                </p:oleObj>
              </mc:Choice>
              <mc:Fallback>
                <p:oleObj name="Equation" r:id="rId24" imgW="1765080" imgH="939600" progId="Equation.DSMT4">
                  <p:embed/>
                  <p:pic>
                    <p:nvPicPr>
                      <p:cNvPr id="53" name="Object 52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4919822" y="4902242"/>
                        <a:ext cx="3271837" cy="1741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Content Placeholder 2"/>
          <p:cNvSpPr txBox="1">
            <a:spLocks/>
          </p:cNvSpPr>
          <p:nvPr/>
        </p:nvSpPr>
        <p:spPr bwMode="auto">
          <a:xfrm>
            <a:off x="711200" y="5471995"/>
            <a:ext cx="3586998" cy="990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/>
              <a:t>Thus applying a magnetic field will induce a current, and consequently tune the inductance</a:t>
            </a:r>
          </a:p>
          <a:p>
            <a:endParaRPr lang="en-US" sz="2000" kern="0" dirty="0"/>
          </a:p>
        </p:txBody>
      </p:sp>
    </p:spTree>
    <p:extLst>
      <p:ext uri="{BB962C8B-B14F-4D97-AF65-F5344CB8AC3E}">
        <p14:creationId xmlns:p14="http://schemas.microsoft.com/office/powerpoint/2010/main" val="23361576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4" y="638750"/>
            <a:ext cx="10930618" cy="57368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6008" y="648866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/>
              <a:t>D</a:t>
            </a:r>
            <a:r>
              <a:rPr lang="en-US" dirty="0" smtClean="0"/>
              <a:t>oug McClure, IBM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427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2075328"/>
            <a:ext cx="4876800" cy="25851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81000"/>
            <a:ext cx="10972800" cy="1143000"/>
          </a:xfrm>
        </p:spPr>
        <p:txBody>
          <a:bodyPr/>
          <a:lstStyle/>
          <a:p>
            <a:r>
              <a:rPr lang="en-US" dirty="0"/>
              <a:t>Coupling to a </a:t>
            </a:r>
            <a:r>
              <a:rPr lang="en-US" dirty="0" err="1"/>
              <a:t>Transmon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524000"/>
            <a:ext cx="6781800" cy="3687763"/>
          </a:xfrm>
        </p:spPr>
        <p:txBody>
          <a:bodyPr/>
          <a:lstStyle/>
          <a:p>
            <a:r>
              <a:rPr lang="en-US" dirty="0"/>
              <a:t>Co-planar </a:t>
            </a:r>
            <a:r>
              <a:rPr lang="en-US" dirty="0" err="1"/>
              <a:t>microstrip</a:t>
            </a:r>
            <a:r>
              <a:rPr lang="en-US" dirty="0"/>
              <a:t> resonator formed by gaps in center conductor</a:t>
            </a:r>
          </a:p>
          <a:p>
            <a:r>
              <a:rPr lang="en-US" dirty="0"/>
              <a:t>Important to properly choose resonator frequency with respect to </a:t>
            </a:r>
            <a:r>
              <a:rPr lang="en-US" dirty="0" err="1"/>
              <a:t>transmon</a:t>
            </a:r>
            <a:r>
              <a:rPr lang="en-US" dirty="0"/>
              <a:t> frequency (more to come)</a:t>
            </a:r>
          </a:p>
          <a:p>
            <a:r>
              <a:rPr lang="en-US" dirty="0"/>
              <a:t>Control is achieved by injecting an RF signal from one end</a:t>
            </a:r>
          </a:p>
          <a:p>
            <a:r>
              <a:rPr lang="en-US" dirty="0"/>
              <a:t>Readout is achieved by looking at either the transmitted or reflected signal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15600" y="4724400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Blais</a:t>
            </a:r>
            <a:r>
              <a:rPr lang="en-US" dirty="0"/>
              <a:t>, et al</a:t>
            </a:r>
          </a:p>
        </p:txBody>
      </p:sp>
    </p:spTree>
    <p:extLst>
      <p:ext uri="{BB962C8B-B14F-4D97-AF65-F5344CB8AC3E}">
        <p14:creationId xmlns:p14="http://schemas.microsoft.com/office/powerpoint/2010/main" val="27180574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130" y="351433"/>
            <a:ext cx="10972800" cy="1143000"/>
          </a:xfrm>
        </p:spPr>
        <p:txBody>
          <a:bodyPr/>
          <a:lstStyle/>
          <a:p>
            <a:r>
              <a:rPr lang="en-US" dirty="0" smtClean="0"/>
              <a:t>Other </a:t>
            </a:r>
            <a:r>
              <a:rPr lang="en-US" dirty="0" err="1" smtClean="0"/>
              <a:t>Transmon</a:t>
            </a:r>
            <a:r>
              <a:rPr lang="en-US" dirty="0" smtClean="0"/>
              <a:t> </a:t>
            </a:r>
            <a:r>
              <a:rPr lang="en-US" dirty="0"/>
              <a:t>Designs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531" y="1291761"/>
            <a:ext cx="7388544" cy="4894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72135" y="6415177"/>
            <a:ext cx="2078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Chow, PhD Thesis</a:t>
            </a:r>
          </a:p>
        </p:txBody>
      </p:sp>
      <p:sp>
        <p:nvSpPr>
          <p:cNvPr id="7" name="Line Callout 1 (No Border) 6"/>
          <p:cNvSpPr/>
          <p:nvPr/>
        </p:nvSpPr>
        <p:spPr>
          <a:xfrm>
            <a:off x="9195274" y="1016119"/>
            <a:ext cx="1374476" cy="769162"/>
          </a:xfrm>
          <a:prstGeom prst="callout1">
            <a:avLst>
              <a:gd name="adj1" fmla="val 53290"/>
              <a:gd name="adj2" fmla="val 14592"/>
              <a:gd name="adj3" fmla="val 125211"/>
              <a:gd name="adj4" fmla="val -13833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Flux Tunable Qubits</a:t>
            </a:r>
          </a:p>
        </p:txBody>
      </p:sp>
      <p:sp>
        <p:nvSpPr>
          <p:cNvPr id="8" name="Line Callout 1 (No Border) 7"/>
          <p:cNvSpPr/>
          <p:nvPr/>
        </p:nvSpPr>
        <p:spPr>
          <a:xfrm>
            <a:off x="145456" y="1228386"/>
            <a:ext cx="1374476" cy="769162"/>
          </a:xfrm>
          <a:prstGeom prst="callout1">
            <a:avLst>
              <a:gd name="adj1" fmla="val 58110"/>
              <a:gd name="adj2" fmla="val 88761"/>
              <a:gd name="adj3" fmla="val 149476"/>
              <a:gd name="adj4" fmla="val 26238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Fixed </a:t>
            </a:r>
            <a:r>
              <a:rPr lang="en-US" dirty="0" err="1">
                <a:solidFill>
                  <a:schemeClr val="tx1"/>
                </a:solidFill>
              </a:rPr>
              <a:t>FrequencyQubits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Line Callout 1 (No Border) 8"/>
          <p:cNvSpPr/>
          <p:nvPr/>
        </p:nvSpPr>
        <p:spPr>
          <a:xfrm>
            <a:off x="9276496" y="2670794"/>
            <a:ext cx="1374476" cy="769162"/>
          </a:xfrm>
          <a:prstGeom prst="callout1">
            <a:avLst>
              <a:gd name="adj1" fmla="val 53290"/>
              <a:gd name="adj2" fmla="val 14592"/>
              <a:gd name="adj3" fmla="val 18518"/>
              <a:gd name="adj4" fmla="val -15295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Current control line</a:t>
            </a:r>
          </a:p>
        </p:txBody>
      </p:sp>
      <p:sp>
        <p:nvSpPr>
          <p:cNvPr id="11" name="Line Callout 1 (No Border) 10"/>
          <p:cNvSpPr/>
          <p:nvPr/>
        </p:nvSpPr>
        <p:spPr>
          <a:xfrm>
            <a:off x="104845" y="2583653"/>
            <a:ext cx="1374476" cy="769162"/>
          </a:xfrm>
          <a:prstGeom prst="callout1">
            <a:avLst>
              <a:gd name="adj1" fmla="val 58110"/>
              <a:gd name="adj2" fmla="val 88761"/>
              <a:gd name="adj3" fmla="val 154710"/>
              <a:gd name="adj4" fmla="val 137702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Coplanar microwave resonator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334" y="3552130"/>
            <a:ext cx="2212245" cy="282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08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83" y="665163"/>
            <a:ext cx="10910417" cy="58380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76008" y="648866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/>
              <a:t>D</a:t>
            </a:r>
            <a:r>
              <a:rPr lang="en-US" dirty="0" smtClean="0"/>
              <a:t>oug McClure, IBM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328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75776"/>
            <a:ext cx="11060566" cy="5888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6008" y="648866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/>
              <a:t>D</a:t>
            </a:r>
            <a:r>
              <a:rPr lang="en-US" dirty="0" smtClean="0"/>
              <a:t>oug McClure, IBM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7282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585" y="397328"/>
            <a:ext cx="11273971" cy="1143000"/>
          </a:xfrm>
        </p:spPr>
        <p:txBody>
          <a:bodyPr/>
          <a:lstStyle/>
          <a:p>
            <a:r>
              <a:rPr lang="en-US" dirty="0" smtClean="0"/>
              <a:t>Derivative Removal by Adiabatic Gate (DRAG) Examples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81" y="1513114"/>
            <a:ext cx="11016360" cy="2449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78" y="4098472"/>
            <a:ext cx="10990263" cy="244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380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04800"/>
            <a:ext cx="10972800" cy="1143000"/>
          </a:xfrm>
        </p:spPr>
        <p:txBody>
          <a:bodyPr/>
          <a:lstStyle/>
          <a:p>
            <a:r>
              <a:rPr lang="en-US" dirty="0"/>
              <a:t>Control and Read-out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046216"/>
            <a:ext cx="10871200" cy="3687763"/>
          </a:xfrm>
        </p:spPr>
        <p:txBody>
          <a:bodyPr/>
          <a:lstStyle/>
          <a:p>
            <a:r>
              <a:rPr lang="en-US" sz="2000" dirty="0"/>
              <a:t>When the </a:t>
            </a:r>
            <a:r>
              <a:rPr lang="en-US" sz="2000" dirty="0" err="1"/>
              <a:t>microstrip</a:t>
            </a:r>
            <a:r>
              <a:rPr lang="en-US" sz="2000" dirty="0"/>
              <a:t> resonator is detuned from the </a:t>
            </a:r>
            <a:r>
              <a:rPr lang="en-US" sz="2000" dirty="0" err="1"/>
              <a:t>transmon</a:t>
            </a:r>
            <a:r>
              <a:rPr lang="en-US" sz="2000" dirty="0"/>
              <a:t> frequency, interaction with the </a:t>
            </a:r>
            <a:r>
              <a:rPr lang="en-US" sz="2000" dirty="0" err="1"/>
              <a:t>transmon</a:t>
            </a:r>
            <a:r>
              <a:rPr lang="en-US" sz="2000" dirty="0"/>
              <a:t> splits the resonator response into two modes, depending on the </a:t>
            </a:r>
            <a:r>
              <a:rPr lang="en-US" sz="2000" dirty="0" err="1"/>
              <a:t>transmon</a:t>
            </a:r>
            <a:r>
              <a:rPr lang="en-US" sz="2000" dirty="0"/>
              <a:t> state</a:t>
            </a:r>
          </a:p>
          <a:p>
            <a:r>
              <a:rPr lang="en-US" sz="2000" dirty="0"/>
              <a:t>Sending in a pulse near </a:t>
            </a:r>
            <a:r>
              <a:rPr lang="en-US" sz="2000" dirty="0">
                <a:sym typeface="Symbol" panose="05050102010706020507" pitchFamily="18" charset="2"/>
              </a:rPr>
              <a:t></a:t>
            </a:r>
            <a:r>
              <a:rPr lang="en-US" sz="2000" baseline="-25000" dirty="0">
                <a:sym typeface="Symbol" panose="05050102010706020507" pitchFamily="18" charset="2"/>
              </a:rPr>
              <a:t>r </a:t>
            </a:r>
            <a:r>
              <a:rPr lang="en-US" sz="2000" dirty="0">
                <a:sym typeface="Symbol" panose="05050102010706020507" pitchFamily="18" charset="2"/>
              </a:rPr>
              <a:t>enables you to read-out the state either from the phase, or the amplitude</a:t>
            </a:r>
          </a:p>
          <a:p>
            <a:r>
              <a:rPr lang="en-US" sz="2000" dirty="0"/>
              <a:t>Sending in a pulse detuned from the </a:t>
            </a:r>
            <a:r>
              <a:rPr lang="en-US" sz="2000" dirty="0" err="1"/>
              <a:t>microstrip</a:t>
            </a:r>
            <a:r>
              <a:rPr lang="en-US" sz="2000" dirty="0"/>
              <a:t> resonator but tuned to the qubit frequency rotates the state, but does not make a measurement (there is no information about the state in the reflected signal, the resonator is so far off resonance)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64763"/>
            <a:ext cx="5093793" cy="30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364763"/>
            <a:ext cx="5913413" cy="344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9470" y="6454594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Blais</a:t>
            </a:r>
            <a:r>
              <a:rPr lang="en-US" sz="1600" dirty="0"/>
              <a:t>, et al</a:t>
            </a:r>
          </a:p>
        </p:txBody>
      </p:sp>
    </p:spTree>
    <p:extLst>
      <p:ext uri="{BB962C8B-B14F-4D97-AF65-F5344CB8AC3E}">
        <p14:creationId xmlns:p14="http://schemas.microsoft.com/office/powerpoint/2010/main" val="1939565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825" y="2894215"/>
            <a:ext cx="10972800" cy="1143000"/>
          </a:xfrm>
        </p:spPr>
        <p:txBody>
          <a:bodyPr/>
          <a:lstStyle/>
          <a:p>
            <a:pPr algn="ctr"/>
            <a:r>
              <a:rPr lang="en-US" dirty="0" smtClean="0"/>
              <a:t>Two State Systems in Quantum Mechanics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31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Q Constellation of Measured Signal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1332" y="2500711"/>
            <a:ext cx="5342668" cy="3561779"/>
          </a:xfrm>
          <a:prstGeom prst="rect">
            <a:avLst/>
          </a:prstGeom>
        </p:spPr>
      </p:pic>
      <p:pic>
        <p:nvPicPr>
          <p:cNvPr id="29698" name="Picture 2" descr="Image result for IQ recei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57" y="2821045"/>
            <a:ext cx="3816944" cy="286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1569" y="6248087"/>
            <a:ext cx="57919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hlinkClick r:id="rId4"/>
              </a:rPr>
              <a:t>https://www.rfwireless-world.com/Terminology/heterodyne-receiver-versus-homodyne-receiver.html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7775690" y="6248087"/>
            <a:ext cx="29241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McKay, et al </a:t>
            </a:r>
            <a:r>
              <a:rPr lang="en-US" sz="1100" dirty="0" err="1" smtClean="0"/>
              <a:t>Phys</a:t>
            </a:r>
            <a:r>
              <a:rPr lang="en-US" sz="1100" dirty="0" smtClean="0"/>
              <a:t> Rev A 96, 022330 (2017)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83564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627" y="2813221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Entangling Two Qubits</a:t>
            </a:r>
          </a:p>
        </p:txBody>
      </p:sp>
    </p:spTree>
    <p:extLst>
      <p:ext uri="{BB962C8B-B14F-4D97-AF65-F5344CB8AC3E}">
        <p14:creationId xmlns:p14="http://schemas.microsoft.com/office/powerpoint/2010/main" val="19104105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49" y="603249"/>
            <a:ext cx="10552358" cy="5887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76008" y="6488668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/>
              <a:t>D</a:t>
            </a:r>
            <a:r>
              <a:rPr lang="en-US" dirty="0" smtClean="0"/>
              <a:t>oug McClure, IBM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836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0405"/>
            <a:ext cx="10972800" cy="1143000"/>
          </a:xfrm>
        </p:spPr>
        <p:txBody>
          <a:bodyPr/>
          <a:lstStyle/>
          <a:p>
            <a:r>
              <a:rPr lang="en-US" dirty="0"/>
              <a:t>Cross-resonant coupling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567" y="1252153"/>
            <a:ext cx="9149491" cy="3687763"/>
          </a:xfrm>
        </p:spPr>
        <p:txBody>
          <a:bodyPr/>
          <a:lstStyle/>
          <a:p>
            <a:r>
              <a:rPr lang="en-US" dirty="0"/>
              <a:t>Frequency switches on coupling</a:t>
            </a:r>
          </a:p>
          <a:p>
            <a:r>
              <a:rPr lang="en-US" dirty="0"/>
              <a:t>Amplitude controls the gate speed</a:t>
            </a:r>
          </a:p>
          <a:p>
            <a:r>
              <a:rPr lang="en-US" dirty="0"/>
              <a:t>Phase determines the two-qubit gate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649" y="2960131"/>
            <a:ext cx="3598190" cy="3304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117" y="3101546"/>
            <a:ext cx="4881242" cy="31632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8579" y="6353391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Rigetti</a:t>
            </a:r>
            <a:r>
              <a:rPr lang="en-US" dirty="0"/>
              <a:t> and </a:t>
            </a:r>
            <a:r>
              <a:rPr lang="en-US" dirty="0" err="1"/>
              <a:t>Devoret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753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568" y="354227"/>
            <a:ext cx="10972800" cy="1143000"/>
          </a:xfrm>
        </p:spPr>
        <p:txBody>
          <a:bodyPr/>
          <a:lstStyle/>
          <a:p>
            <a:r>
              <a:rPr lang="en-US" dirty="0"/>
              <a:t>Example IBM </a:t>
            </a:r>
            <a:r>
              <a:rPr lang="en-US" dirty="0" smtClean="0"/>
              <a:t>Chip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184" y="1302468"/>
            <a:ext cx="6981567" cy="5138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54905" y="6440727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Kandala</a:t>
            </a:r>
            <a:r>
              <a:rPr lang="en-US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723959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429890"/>
            <a:ext cx="10972800" cy="1143000"/>
          </a:xfrm>
        </p:spPr>
        <p:txBody>
          <a:bodyPr/>
          <a:lstStyle/>
          <a:p>
            <a:r>
              <a:rPr lang="en-US" dirty="0"/>
              <a:t>Schrodinger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H</a:t>
            </a:r>
            <a:r>
              <a:rPr lang="en-US" dirty="0"/>
              <a:t> is an expression for the total energy of the system (kinetic + potential) and is called the </a:t>
            </a:r>
            <a:r>
              <a:rPr lang="en-US" i="1" dirty="0"/>
              <a:t>Hamiltonian</a:t>
            </a:r>
          </a:p>
          <a:p>
            <a:r>
              <a:rPr lang="en-US" dirty="0"/>
              <a:t>For two orthogonal states:</a:t>
            </a:r>
          </a:p>
          <a:p>
            <a:endParaRPr lang="en-US" dirty="0"/>
          </a:p>
          <a:p>
            <a:r>
              <a:rPr lang="en-US" dirty="0"/>
              <a:t>What if we introduce a perturbation that weakly couples states 0 &amp; 1?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6014237"/>
              </p:ext>
            </p:extLst>
          </p:nvPr>
        </p:nvGraphicFramePr>
        <p:xfrm>
          <a:off x="3709988" y="1382713"/>
          <a:ext cx="3949700" cy="94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4" name="Equation" r:id="rId3" imgW="1638000" imgH="393480" progId="Equation.DSMT4">
                  <p:embed/>
                </p:oleObj>
              </mc:Choice>
              <mc:Fallback>
                <p:oleObj name="Equation" r:id="rId3" imgW="16380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09988" y="1382713"/>
                        <a:ext cx="3949700" cy="949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751954"/>
              </p:ext>
            </p:extLst>
          </p:nvPr>
        </p:nvGraphicFramePr>
        <p:xfrm>
          <a:off x="5397500" y="3290888"/>
          <a:ext cx="4225925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5" name="Equation" r:id="rId5" imgW="1752480" imgH="507960" progId="Equation.DSMT4">
                  <p:embed/>
                </p:oleObj>
              </mc:Choice>
              <mc:Fallback>
                <p:oleObj name="Equation" r:id="rId5" imgW="1752480" imgH="50796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7500" y="3290888"/>
                        <a:ext cx="4225925" cy="12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8745637"/>
              </p:ext>
            </p:extLst>
          </p:nvPr>
        </p:nvGraphicFramePr>
        <p:xfrm>
          <a:off x="2535238" y="5097463"/>
          <a:ext cx="4194175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6" name="Equation" r:id="rId7" imgW="1739880" imgH="507960" progId="Equation.DSMT4">
                  <p:embed/>
                </p:oleObj>
              </mc:Choice>
              <mc:Fallback>
                <p:oleObj name="Equation" r:id="rId7" imgW="1739880" imgH="5079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35238" y="5097463"/>
                        <a:ext cx="4194175" cy="12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2943B53-237B-462F-9F67-2690482290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7689" y="1333835"/>
            <a:ext cx="3702951" cy="9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24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5762"/>
            <a:ext cx="10972800" cy="1143000"/>
          </a:xfrm>
        </p:spPr>
        <p:txBody>
          <a:bodyPr/>
          <a:lstStyle/>
          <a:p>
            <a:r>
              <a:rPr lang="en-US" dirty="0"/>
              <a:t>Schrodinger Equation for 2x2 coupled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2278813"/>
            <a:ext cx="10871200" cy="3482916"/>
          </a:xfrm>
        </p:spPr>
        <p:txBody>
          <a:bodyPr/>
          <a:lstStyle/>
          <a:p>
            <a:r>
              <a:rPr lang="en-US" dirty="0"/>
              <a:t>This can be written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96154"/>
              </p:ext>
            </p:extLst>
          </p:nvPr>
        </p:nvGraphicFramePr>
        <p:xfrm>
          <a:off x="1120775" y="2904848"/>
          <a:ext cx="9950450" cy="374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3" name="Equation" r:id="rId3" imgW="4800600" imgH="1803240" progId="Equation.DSMT4">
                  <p:embed/>
                </p:oleObj>
              </mc:Choice>
              <mc:Fallback>
                <p:oleObj name="Equation" r:id="rId3" imgW="4800600" imgH="18032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20775" y="2904848"/>
                        <a:ext cx="9950450" cy="3741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865672"/>
              </p:ext>
            </p:extLst>
          </p:nvPr>
        </p:nvGraphicFramePr>
        <p:xfrm>
          <a:off x="4042570" y="1330549"/>
          <a:ext cx="3808412" cy="1112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" name="Equation" r:id="rId5" imgW="1739880" imgH="507960" progId="Equation.DSMT4">
                  <p:embed/>
                </p:oleObj>
              </mc:Choice>
              <mc:Fallback>
                <p:oleObj name="Equation" r:id="rId5" imgW="1739880" imgH="50796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42570" y="1330549"/>
                        <a:ext cx="3808412" cy="1112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1317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376237"/>
            <a:ext cx="10972800" cy="1143000"/>
          </a:xfrm>
        </p:spPr>
        <p:txBody>
          <a:bodyPr/>
          <a:lstStyle/>
          <a:p>
            <a:r>
              <a:rPr lang="en-US" dirty="0" smtClean="0"/>
              <a:t>Prototypical 2-state system: Spin in a Magnetic Field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7323363" y="1697834"/>
            <a:ext cx="2074044" cy="1363773"/>
            <a:chOff x="7209063" y="1648848"/>
            <a:chExt cx="2074044" cy="1363773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7837714" y="1657350"/>
              <a:ext cx="204107" cy="1355271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Oval 3"/>
            <p:cNvSpPr/>
            <p:nvPr/>
          </p:nvSpPr>
          <p:spPr>
            <a:xfrm>
              <a:off x="7779544" y="2214563"/>
              <a:ext cx="321469" cy="32146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 flipV="1">
              <a:off x="8670472" y="1648848"/>
              <a:ext cx="8164" cy="887184"/>
            </a:xfrm>
            <a:prstGeom prst="straightConnector1">
              <a:avLst/>
            </a:prstGeom>
            <a:ln w="222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8931729" y="209244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</a:t>
              </a:r>
              <a:endParaRPr lang="en-US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09063" y="165735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S</a:t>
              </a:r>
              <a:endParaRPr lang="en-US" b="1" dirty="0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077" y="1608364"/>
            <a:ext cx="4451606" cy="927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742" y="2432957"/>
            <a:ext cx="1714576" cy="94618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639" y="3391646"/>
            <a:ext cx="3440723" cy="7568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879" y="4234754"/>
            <a:ext cx="2659327" cy="20438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086" y="3082709"/>
            <a:ext cx="1887491" cy="9994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943B53-237B-462F-9F67-269048229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441" y="4148490"/>
            <a:ext cx="4205975" cy="113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09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435429"/>
            <a:ext cx="10972800" cy="1143000"/>
          </a:xfrm>
        </p:spPr>
        <p:txBody>
          <a:bodyPr/>
          <a:lstStyle/>
          <a:p>
            <a:r>
              <a:rPr lang="en-US" dirty="0" smtClean="0"/>
              <a:t>Time Evolution of a Spin in a Magnetic Field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0" y="1578429"/>
            <a:ext cx="10871200" cy="558121"/>
          </a:xfrm>
        </p:spPr>
        <p:txBody>
          <a:bodyPr/>
          <a:lstStyle/>
          <a:p>
            <a:r>
              <a:rPr lang="en-US" dirty="0" smtClean="0"/>
              <a:t>General solution: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Express coefficients in terms of a “mixing angle”: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Expectation of x spin component: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827" y="1607312"/>
            <a:ext cx="5913642" cy="1593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327" y="3584280"/>
            <a:ext cx="6536892" cy="10530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065" y="4637314"/>
            <a:ext cx="5755332" cy="222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0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986" y="932985"/>
            <a:ext cx="3937178" cy="13421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801" y="3752576"/>
            <a:ext cx="2752036" cy="11215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9801" y="2400231"/>
            <a:ext cx="4574649" cy="1227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265" y="810104"/>
            <a:ext cx="4129201" cy="41701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370114"/>
            <a:ext cx="10972800" cy="1143000"/>
          </a:xfrm>
        </p:spPr>
        <p:txBody>
          <a:bodyPr/>
          <a:lstStyle/>
          <a:p>
            <a:r>
              <a:rPr lang="en-US" dirty="0" err="1" smtClean="0"/>
              <a:t>Larmor</a:t>
            </a:r>
            <a:r>
              <a:rPr lang="en-US" dirty="0" smtClean="0"/>
              <a:t> Precession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5105263"/>
            <a:ext cx="10871200" cy="639764"/>
          </a:xfrm>
        </p:spPr>
        <p:txBody>
          <a:bodyPr/>
          <a:lstStyle/>
          <a:p>
            <a:r>
              <a:rPr lang="en-US" sz="2400" dirty="0" smtClean="0"/>
              <a:t>A general superposition state </a:t>
            </a:r>
            <a:r>
              <a:rPr lang="en-US" sz="2400" dirty="0" err="1" smtClean="0"/>
              <a:t>precesses</a:t>
            </a:r>
            <a:r>
              <a:rPr lang="en-US" sz="2400" dirty="0" smtClean="0"/>
              <a:t> at the frequency of the energy difference between the two states</a:t>
            </a:r>
          </a:p>
          <a:p>
            <a:r>
              <a:rPr lang="en-US" sz="2400" dirty="0" smtClean="0"/>
              <a:t>Measured spin must be described by normal rotation matrices, so it follows that the rotation operators on the state vector must be somewhat different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5692790"/>
      </p:ext>
    </p:extLst>
  </p:cSld>
  <p:clrMapOvr>
    <a:masterClrMapping/>
  </p:clrMapOvr>
</p:sld>
</file>

<file path=ppt/theme/theme1.xml><?xml version="1.0" encoding="utf-8"?>
<a:theme xmlns:a="http://schemas.openxmlformats.org/drawingml/2006/main" name="Basic Template - With Logo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Univers LT Std 57 Cn"/>
        <a:ea typeface=""/>
        <a:cs typeface=""/>
      </a:majorFont>
      <a:minorFont>
        <a:latin typeface="Univers LT Std 57 C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Basic Template - With Logo</Template>
  <TotalTime>14012</TotalTime>
  <Words>1963</Words>
  <Application>Microsoft Office PowerPoint</Application>
  <PresentationFormat>Widescreen</PresentationFormat>
  <Paragraphs>200</Paragraphs>
  <Slides>44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Symbol</vt:lpstr>
      <vt:lpstr>Univers LT Std 57 Cn</vt:lpstr>
      <vt:lpstr>Basic Template - With Logo</vt:lpstr>
      <vt:lpstr>Equation</vt:lpstr>
      <vt:lpstr>Principal Concepts behind IBM Q D. Stancil, Quantum Computing CSC591/ECE592, 14 Oct. 2019</vt:lpstr>
      <vt:lpstr>Outline</vt:lpstr>
      <vt:lpstr>(Subset of) Requirements for Quantum Computer (Paraphrase of DiVencenzo)</vt:lpstr>
      <vt:lpstr>Two State Systems in Quantum Mechanics</vt:lpstr>
      <vt:lpstr>Schrodinger Equation</vt:lpstr>
      <vt:lpstr>Schrodinger Equation for 2x2 coupled system</vt:lpstr>
      <vt:lpstr>Prototypical 2-state system: Spin in a Magnetic Field</vt:lpstr>
      <vt:lpstr>Time Evolution of a Spin in a Magnetic Field</vt:lpstr>
      <vt:lpstr>Larmor Precession</vt:lpstr>
      <vt:lpstr>Rotations</vt:lpstr>
      <vt:lpstr>Unitaries representing rotations</vt:lpstr>
      <vt:lpstr>Arbitrary point on Bloch Sphere</vt:lpstr>
      <vt:lpstr>Most General 2x2 Unitary</vt:lpstr>
      <vt:lpstr>Representations of most general 2x2 unitary</vt:lpstr>
      <vt:lpstr>Common gates realized with u3</vt:lpstr>
      <vt:lpstr>Creating Gates with Rabi Oscillations</vt:lpstr>
      <vt:lpstr>Creating Rotations: Rabi Oscillations</vt:lpstr>
      <vt:lpstr>Hamiltonian in the Rotating Frame</vt:lpstr>
      <vt:lpstr>Rotating Wave Approximation</vt:lpstr>
      <vt:lpstr>Time Evolution of State Vector in Rotating Frame</vt:lpstr>
      <vt:lpstr>Example: Rotation About x Axis</vt:lpstr>
      <vt:lpstr>Realizing Gates using Rabi Oscillations</vt:lpstr>
      <vt:lpstr>Superconducting Qubits</vt:lpstr>
      <vt:lpstr>Qubit possibility: LC Resonant Circuits?</vt:lpstr>
      <vt:lpstr>Nonlinear Resonant Circuits</vt:lpstr>
      <vt:lpstr>RF Frequency</vt:lpstr>
      <vt:lpstr>Superconductivity</vt:lpstr>
      <vt:lpstr>A note to Physicists: Cooper Pairs and Superconductivity</vt:lpstr>
      <vt:lpstr>Cooper Pairs are the result of the Electron-Phonon interaction in the theory of Bardeen, Cooper, and Schreifer (BCS Theory)</vt:lpstr>
      <vt:lpstr>Josephson tunnel junction</vt:lpstr>
      <vt:lpstr>Josephson Junction as nonlinear inductor</vt:lpstr>
      <vt:lpstr>Superconducting Quantum Interference Device (SQUID)</vt:lpstr>
      <vt:lpstr>PowerPoint Presentation</vt:lpstr>
      <vt:lpstr>Coupling to a Transmon</vt:lpstr>
      <vt:lpstr>Other Transmon Designs</vt:lpstr>
      <vt:lpstr>PowerPoint Presentation</vt:lpstr>
      <vt:lpstr>PowerPoint Presentation</vt:lpstr>
      <vt:lpstr>Derivative Removal by Adiabatic Gate (DRAG) Examples</vt:lpstr>
      <vt:lpstr>Control and Read-out</vt:lpstr>
      <vt:lpstr>I Q Constellation of Measured Signal</vt:lpstr>
      <vt:lpstr>Entangling Two Qubits</vt:lpstr>
      <vt:lpstr>PowerPoint Presentation</vt:lpstr>
      <vt:lpstr>Cross-resonant coupling</vt:lpstr>
      <vt:lpstr>Example IBM Chip Layout</vt:lpstr>
    </vt:vector>
  </TitlesOfParts>
  <Company>The University of North Carolina at Chapel Hill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 GOES HERE IN RED UNIVERS CONDENSED BOLD ALL CAPS</dc:title>
  <dc:creator>Lenovo User</dc:creator>
  <cp:lastModifiedBy>Daniel D Stancil</cp:lastModifiedBy>
  <cp:revision>207</cp:revision>
  <dcterms:created xsi:type="dcterms:W3CDTF">2011-05-30T14:27:12Z</dcterms:created>
  <dcterms:modified xsi:type="dcterms:W3CDTF">2019-10-15T12:54:12Z</dcterms:modified>
</cp:coreProperties>
</file>