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olors12.xml" ContentType="application/vnd.ms-office.chartcolorstyl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9.xml" ContentType="application/vnd.ms-office.chartstyle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charts/style12.xml" ContentType="application/vnd.ms-office.chart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tags/tag6.xml" ContentType="application/vnd.openxmlformats-officedocument.presentationml.tags+xml"/>
  <Default Extension="svg" ContentType="image/svg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harts/colors10.xml" ContentType="application/vnd.ms-office.chartcolorstyle+xml"/>
  <Override PartName="/ppt/charts/style7.xml" ContentType="application/vnd.ms-office.chartstyl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diagrams/layout8.xml" ContentType="application/vnd.openxmlformats-officedocument.drawingml.diagramLayout+xml"/>
  <Override PartName="/ppt/charts/colors5.xml" ContentType="application/vnd.ms-office.chartcolorstyle+xml"/>
  <Override PartName="/ppt/charts/style10.xml" ContentType="application/vnd.ms-office.chart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olors1.xml" ContentType="application/vnd.ms-office.chartcolorstyle+xml"/>
  <Override PartName="/ppt/charts/colors11.xml" ContentType="application/vnd.ms-office.chartcolorstyle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style8.xml" ContentType="application/vnd.ms-office.chartstyl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797" r:id="rId3"/>
    <p:sldId id="579" r:id="rId4"/>
    <p:sldId id="578" r:id="rId5"/>
    <p:sldId id="258" r:id="rId6"/>
    <p:sldId id="548" r:id="rId7"/>
    <p:sldId id="580" r:id="rId8"/>
    <p:sldId id="259" r:id="rId9"/>
    <p:sldId id="260" r:id="rId10"/>
    <p:sldId id="635" r:id="rId11"/>
    <p:sldId id="739" r:id="rId12"/>
    <p:sldId id="743" r:id="rId13"/>
    <p:sldId id="735" r:id="rId14"/>
    <p:sldId id="262" r:id="rId15"/>
    <p:sldId id="796" r:id="rId16"/>
    <p:sldId id="746" r:id="rId17"/>
    <p:sldId id="757" r:id="rId18"/>
    <p:sldId id="758" r:id="rId19"/>
    <p:sldId id="752" r:id="rId20"/>
    <p:sldId id="759" r:id="rId21"/>
    <p:sldId id="701" r:id="rId22"/>
    <p:sldId id="708" r:id="rId23"/>
    <p:sldId id="798" r:id="rId24"/>
    <p:sldId id="704" r:id="rId25"/>
    <p:sldId id="675" r:id="rId26"/>
    <p:sldId id="754" r:id="rId27"/>
    <p:sldId id="638" r:id="rId28"/>
    <p:sldId id="760" r:id="rId29"/>
    <p:sldId id="776" r:id="rId30"/>
    <p:sldId id="761" r:id="rId31"/>
    <p:sldId id="775" r:id="rId32"/>
    <p:sldId id="799" r:id="rId33"/>
    <p:sldId id="764" r:id="rId34"/>
    <p:sldId id="777" r:id="rId35"/>
    <p:sldId id="774" r:id="rId36"/>
    <p:sldId id="768" r:id="rId37"/>
    <p:sldId id="770" r:id="rId38"/>
    <p:sldId id="771" r:id="rId39"/>
    <p:sldId id="772" r:id="rId40"/>
    <p:sldId id="773" r:id="rId41"/>
    <p:sldId id="789" r:id="rId42"/>
    <p:sldId id="778" r:id="rId43"/>
    <p:sldId id="788" r:id="rId44"/>
    <p:sldId id="790" r:id="rId45"/>
    <p:sldId id="780" r:id="rId46"/>
    <p:sldId id="793" r:id="rId47"/>
    <p:sldId id="785" r:id="rId48"/>
    <p:sldId id="791" r:id="rId49"/>
    <p:sldId id="784" r:id="rId50"/>
    <p:sldId id="792" r:id="rId51"/>
    <p:sldId id="794" r:id="rId52"/>
    <p:sldId id="786" r:id="rId53"/>
    <p:sldId id="795" r:id="rId54"/>
    <p:sldId id="75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et R. Martonosi" initials="MRM" lastIdx="10" clrIdx="0">
    <p:extLst>
      <p:ext uri="{19B8F6BF-5375-455C-9EA6-DF929625EA0E}">
        <p15:presenceInfo xmlns:p15="http://schemas.microsoft.com/office/powerpoint/2012/main" xmlns="" userId="S::mrm@princeton.edu::ff6dc882-81ae-4a32-896f-5e415816d2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4B4B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53"/>
    <p:restoredTop sz="80277"/>
  </p:normalViewPr>
  <p:slideViewPr>
    <p:cSldViewPr snapToGrid="0" snapToObjects="1">
      <p:cViewPr varScale="1">
        <p:scale>
          <a:sx n="62" d="100"/>
          <a:sy n="62" d="100"/>
        </p:scale>
        <p:origin x="-96" y="-720"/>
      </p:cViewPr>
      <p:guideLst>
        <p:guide orient="horz" pos="1344"/>
        <p:guide orient="horz" pos="27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\\Users\mrmgroup\Downloads\current\comm_opt\qmel\succ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\\Users\mrmgroup\Downloads\current\umdti_tof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\\Users\mrmgroup\Downloads\current\bench_al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Users\mrmgroup\Downloads\qiskit_vs_us_adder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Users\mrmgroup\Downloads\qiskit_vs_us_adder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\\Users\mrmgroup\Downloads\current\gate_specificity\qmel\oneq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\\Users\mrmgroup\Downloads\current\gate_specificity\tion\oneq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\\Users\mrmgroup\Downloads\current\gate_specificity\tion\succ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7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rgbClr val="BFBFB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38-4D14-9D6F-8C5CF0B7A156}"/>
              </c:ext>
            </c:extLst>
          </c:dPt>
          <c:cat>
            <c:strRef>
              <c:f>Sheet2!$A$2:$A$14</c:f>
              <c:strCache>
                <c:ptCount val="13"/>
                <c:pt idx="0">
                  <c:v>1111</c:v>
                </c:pt>
                <c:pt idx="1">
                  <c:v>0111</c:v>
                </c:pt>
                <c:pt idx="2">
                  <c:v>0000</c:v>
                </c:pt>
                <c:pt idx="3">
                  <c:v>1000</c:v>
                </c:pt>
                <c:pt idx="4">
                  <c:v>1101</c:v>
                </c:pt>
                <c:pt idx="5">
                  <c:v>1011</c:v>
                </c:pt>
                <c:pt idx="6">
                  <c:v>1110</c:v>
                </c:pt>
                <c:pt idx="7">
                  <c:v>0011</c:v>
                </c:pt>
                <c:pt idx="8">
                  <c:v>0101</c:v>
                </c:pt>
                <c:pt idx="9">
                  <c:v>0110</c:v>
                </c:pt>
                <c:pt idx="10">
                  <c:v>0001</c:v>
                </c:pt>
                <c:pt idx="11">
                  <c:v>1001</c:v>
                </c:pt>
                <c:pt idx="12">
                  <c:v>1100</c:v>
                </c:pt>
              </c:strCache>
            </c:strRef>
          </c:cat>
          <c:val>
            <c:numRef>
              <c:f>Sheet2!$B$2:$B$14</c:f>
              <c:numCache>
                <c:formatCode>General</c:formatCode>
                <c:ptCount val="13"/>
                <c:pt idx="0">
                  <c:v>0.34594726562500033</c:v>
                </c:pt>
                <c:pt idx="1">
                  <c:v>0.2421875</c:v>
                </c:pt>
                <c:pt idx="2">
                  <c:v>8.6181640625E-2</c:v>
                </c:pt>
                <c:pt idx="3">
                  <c:v>4.5898437500000056E-2</c:v>
                </c:pt>
                <c:pt idx="4">
                  <c:v>4.2358398437500014E-2</c:v>
                </c:pt>
                <c:pt idx="5">
                  <c:v>4.0893554687500014E-2</c:v>
                </c:pt>
                <c:pt idx="6">
                  <c:v>3.7353515625000042E-2</c:v>
                </c:pt>
                <c:pt idx="7">
                  <c:v>3.369140625E-2</c:v>
                </c:pt>
                <c:pt idx="8">
                  <c:v>2.8320312500000017E-2</c:v>
                </c:pt>
                <c:pt idx="9">
                  <c:v>2.7832031250000017E-2</c:v>
                </c:pt>
                <c:pt idx="10">
                  <c:v>1.904296875E-2</c:v>
                </c:pt>
                <c:pt idx="11">
                  <c:v>1.40380859375E-2</c:v>
                </c:pt>
                <c:pt idx="12">
                  <c:v>1.025390625E-2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38-4D14-9D6F-8C5CF0B7A156}"/>
            </c:ext>
          </c:extLst>
        </c:ser>
        <c:gapWidth val="65"/>
        <c:overlap val="14"/>
        <c:axId val="65574400"/>
        <c:axId val="65576320"/>
      </c:barChart>
      <c:catAx>
        <c:axId val="6557440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 dirty="0"/>
                  <a:t>Outputs from </a:t>
                </a:r>
                <a:r>
                  <a:rPr lang="en-US" sz="2000" b="1" baseline="0" dirty="0"/>
                  <a:t>multiple runs of the same program</a:t>
                </a:r>
                <a:endParaRPr lang="en-US" sz="2000" b="1" dirty="0"/>
              </a:p>
            </c:rich>
          </c:tx>
          <c:layout>
            <c:manualLayout>
              <c:xMode val="edge"/>
              <c:yMode val="edge"/>
              <c:x val="0.22446246246323701"/>
              <c:y val="0.91206081998370891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6320"/>
        <c:crosses val="autoZero"/>
        <c:lblAlgn val="ctr"/>
        <c:lblOffset val="100"/>
      </c:catAx>
      <c:valAx>
        <c:axId val="65576320"/>
        <c:scaling>
          <c:orientation val="minMax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Fraction</a:t>
                </a:r>
                <a:r>
                  <a:rPr lang="en-US" sz="1800" baseline="0" dirty="0"/>
                  <a:t> of Runs</a:t>
                </a:r>
                <a:endParaRPr lang="en-US" sz="18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440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IBMQ14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succ!$B$1</c:f>
              <c:strCache>
                <c:ptCount val="1"/>
                <c:pt idx="0">
                  <c:v>TriQ-1QOpt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succ!$A$2:$A$13</c:f>
              <c:strCache>
                <c:ptCount val="12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  <c:pt idx="9">
                  <c:v>HS6</c:v>
                </c:pt>
                <c:pt idx="10">
                  <c:v>BV6</c:v>
                </c:pt>
                <c:pt idx="11">
                  <c:v>BV8</c:v>
                </c:pt>
              </c:strCache>
            </c:strRef>
          </c:cat>
          <c:val>
            <c:numRef>
              <c:f>succ!$B$2:$B$13</c:f>
              <c:numCache>
                <c:formatCode>General</c:formatCode>
                <c:ptCount val="12"/>
                <c:pt idx="0">
                  <c:v>0.83000000000000029</c:v>
                </c:pt>
                <c:pt idx="1">
                  <c:v>0.81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0.67000000000000048</c:v>
                </c:pt>
                <c:pt idx="7">
                  <c:v>0.15000000000000008</c:v>
                </c:pt>
                <c:pt idx="8">
                  <c:v>0</c:v>
                </c:pt>
                <c:pt idx="9">
                  <c:v>0.54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01-234E-973C-DE410AE70A15}"/>
            </c:ext>
          </c:extLst>
        </c:ser>
        <c:ser>
          <c:idx val="1"/>
          <c:order val="1"/>
          <c:tx>
            <c:strRef>
              <c:f>succ!$C$1</c:f>
              <c:strCache>
                <c:ptCount val="1"/>
                <c:pt idx="0">
                  <c:v>TriQ-1QOptC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succ!$A$2:$A$13</c:f>
              <c:strCache>
                <c:ptCount val="12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  <c:pt idx="9">
                  <c:v>HS6</c:v>
                </c:pt>
                <c:pt idx="10">
                  <c:v>BV6</c:v>
                </c:pt>
                <c:pt idx="11">
                  <c:v>BV8</c:v>
                </c:pt>
              </c:strCache>
            </c:strRef>
          </c:cat>
          <c:val>
            <c:numRef>
              <c:f>succ!$C$2:$C$13</c:f>
              <c:numCache>
                <c:formatCode>General</c:formatCode>
                <c:ptCount val="12"/>
                <c:pt idx="0">
                  <c:v>0.49000000000000016</c:v>
                </c:pt>
                <c:pt idx="1">
                  <c:v>0.78</c:v>
                </c:pt>
                <c:pt idx="2">
                  <c:v>0.28000000000000008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0.67000000000000048</c:v>
                </c:pt>
                <c:pt idx="7">
                  <c:v>0.49000000000000016</c:v>
                </c:pt>
                <c:pt idx="8">
                  <c:v>0</c:v>
                </c:pt>
                <c:pt idx="9">
                  <c:v>0.54</c:v>
                </c:pt>
                <c:pt idx="10">
                  <c:v>0.56999999999999995</c:v>
                </c:pt>
                <c:pt idx="1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01-234E-973C-DE410AE70A15}"/>
            </c:ext>
          </c:extLst>
        </c:ser>
        <c:gapWidth val="219"/>
        <c:overlap val="-27"/>
        <c:axId val="67053056"/>
        <c:axId val="67054592"/>
      </c:barChart>
      <c:catAx>
        <c:axId val="67053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54592"/>
        <c:crosses val="autoZero"/>
        <c:auto val="1"/>
        <c:lblAlgn val="ctr"/>
        <c:lblOffset val="100"/>
      </c:catAx>
      <c:valAx>
        <c:axId val="670545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Measured Success Rate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5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Toffoli</a:t>
            </a:r>
            <a:r>
              <a:rPr lang="en-US" baseline="0" dirty="0"/>
              <a:t> Gate Sequence on UMD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umdti_tof!$B$1</c:f>
              <c:strCache>
                <c:ptCount val="1"/>
                <c:pt idx="0">
                  <c:v>TriQ-1QOptC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umdti_tof!$A$2:$A$9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umdti_tof!$B$2:$B$9</c:f>
              <c:numCache>
                <c:formatCode>General</c:formatCode>
                <c:ptCount val="8"/>
                <c:pt idx="0">
                  <c:v>0.90429000000000004</c:v>
                </c:pt>
                <c:pt idx="1">
                  <c:v>0.78993999999999998</c:v>
                </c:pt>
                <c:pt idx="2">
                  <c:v>0.6652600000000003</c:v>
                </c:pt>
                <c:pt idx="3">
                  <c:v>0.56781000000000004</c:v>
                </c:pt>
                <c:pt idx="4">
                  <c:v>0.44804000000000005</c:v>
                </c:pt>
                <c:pt idx="5">
                  <c:v>0.43124000000000001</c:v>
                </c:pt>
                <c:pt idx="6">
                  <c:v>0.33636000000000038</c:v>
                </c:pt>
                <c:pt idx="7">
                  <c:v>0.29467000000000021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7A-134A-98E3-7D4C1DA86382}"/>
            </c:ext>
          </c:extLst>
        </c:ser>
        <c:ser>
          <c:idx val="1"/>
          <c:order val="1"/>
          <c:tx>
            <c:strRef>
              <c:f>umdti_tof!$C$1</c:f>
              <c:strCache>
                <c:ptCount val="1"/>
                <c:pt idx="0">
                  <c:v>TriQ-1QOptCN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umdti_tof!$A$2:$A$9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umdti_tof!$C$2:$C$9</c:f>
              <c:numCache>
                <c:formatCode>General</c:formatCode>
                <c:ptCount val="8"/>
                <c:pt idx="0">
                  <c:v>0.91057999999999961</c:v>
                </c:pt>
                <c:pt idx="1">
                  <c:v>0.84226000000000001</c:v>
                </c:pt>
                <c:pt idx="2">
                  <c:v>0.73626000000000003</c:v>
                </c:pt>
                <c:pt idx="3">
                  <c:v>0.65772000000000053</c:v>
                </c:pt>
                <c:pt idx="4">
                  <c:v>0.58735999999999966</c:v>
                </c:pt>
                <c:pt idx="5">
                  <c:v>0.55137999999999998</c:v>
                </c:pt>
                <c:pt idx="6">
                  <c:v>0.48439000000000026</c:v>
                </c:pt>
                <c:pt idx="7">
                  <c:v>0.43422000000000022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7A-134A-98E3-7D4C1DA86382}"/>
            </c:ext>
          </c:extLst>
        </c:ser>
        <c:gapWidth val="219"/>
        <c:overlap val="-27"/>
        <c:axId val="67159168"/>
        <c:axId val="67161088"/>
      </c:barChart>
      <c:catAx>
        <c:axId val="6715916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Sequence Length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61088"/>
        <c:crosses val="autoZero"/>
        <c:auto val="1"/>
        <c:lblAlgn val="ctr"/>
        <c:lblOffset val="100"/>
      </c:catAx>
      <c:valAx>
        <c:axId val="671610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Measured</a:t>
                </a:r>
                <a:r>
                  <a:rPr lang="en-US" sz="1400" baseline="0" dirty="0"/>
                  <a:t> Success Rate</a:t>
                </a:r>
                <a:endParaRPr lang="en-US" sz="14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5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bench_all!$B$16</c:f>
              <c:strCache>
                <c:ptCount val="1"/>
                <c:pt idx="0">
                  <c:v>IBMQ5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bench_all!$B$17:$B$22</c:f>
              <c:numCache>
                <c:formatCode>General</c:formatCode>
                <c:ptCount val="6"/>
                <c:pt idx="0">
                  <c:v>0.8</c:v>
                </c:pt>
                <c:pt idx="1">
                  <c:v>0.56000000000000005</c:v>
                </c:pt>
                <c:pt idx="2">
                  <c:v>0.69000000000000028</c:v>
                </c:pt>
                <c:pt idx="3">
                  <c:v>0.46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82-8D49-947E-32086AB5924B}"/>
            </c:ext>
          </c:extLst>
        </c:ser>
        <c:ser>
          <c:idx val="1"/>
          <c:order val="1"/>
          <c:tx>
            <c:strRef>
              <c:f>bench_all!$C$16</c:f>
              <c:strCache>
                <c:ptCount val="1"/>
                <c:pt idx="0">
                  <c:v>IBMQ14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bench_all!$C$17:$C$22</c:f>
              <c:numCache>
                <c:formatCode>General</c:formatCode>
                <c:ptCount val="6"/>
                <c:pt idx="0">
                  <c:v>0.83325195310000033</c:v>
                </c:pt>
                <c:pt idx="1">
                  <c:v>0.40185546880000017</c:v>
                </c:pt>
                <c:pt idx="2">
                  <c:v>0.7230224609</c:v>
                </c:pt>
                <c:pt idx="3">
                  <c:v>0.42700195310000016</c:v>
                </c:pt>
                <c:pt idx="4">
                  <c:v>0.49426269530000033</c:v>
                </c:pt>
                <c:pt idx="5">
                  <c:v>0.48974609380000017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82-8D49-947E-32086AB5924B}"/>
            </c:ext>
          </c:extLst>
        </c:ser>
        <c:ser>
          <c:idx val="2"/>
          <c:order val="2"/>
          <c:tx>
            <c:strRef>
              <c:f>bench_all!$D$16</c:f>
              <c:strCache>
                <c:ptCount val="1"/>
                <c:pt idx="0">
                  <c:v>IBMQ16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bench_all!$D$17:$D$22</c:f>
              <c:numCache>
                <c:formatCode>General</c:formatCode>
                <c:ptCount val="6"/>
                <c:pt idx="0">
                  <c:v>0.9</c:v>
                </c:pt>
                <c:pt idx="1">
                  <c:v>0.53</c:v>
                </c:pt>
                <c:pt idx="2">
                  <c:v>0.69000000000000028</c:v>
                </c:pt>
                <c:pt idx="3">
                  <c:v>0.62000000000000033</c:v>
                </c:pt>
                <c:pt idx="4">
                  <c:v>0.47000000000000008</c:v>
                </c:pt>
                <c:pt idx="5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82-8D49-947E-32086AB5924B}"/>
            </c:ext>
          </c:extLst>
        </c:ser>
        <c:ser>
          <c:idx val="3"/>
          <c:order val="3"/>
          <c:tx>
            <c:strRef>
              <c:f>bench_all!$E$16</c:f>
              <c:strCache>
                <c:ptCount val="1"/>
                <c:pt idx="0">
                  <c:v>Rigetti Agave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bench_all!$E$17:$E$22</c:f>
              <c:numCache>
                <c:formatCode>General</c:formatCode>
                <c:ptCount val="6"/>
                <c:pt idx="0">
                  <c:v>0.83000000000000029</c:v>
                </c:pt>
                <c:pt idx="1">
                  <c:v>0</c:v>
                </c:pt>
                <c:pt idx="2">
                  <c:v>0.14000000000000001</c:v>
                </c:pt>
                <c:pt idx="3">
                  <c:v>0.27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82-8D49-947E-32086AB5924B}"/>
            </c:ext>
          </c:extLst>
        </c:ser>
        <c:ser>
          <c:idx val="4"/>
          <c:order val="4"/>
          <c:tx>
            <c:strRef>
              <c:f>bench_all!$F$16</c:f>
              <c:strCache>
                <c:ptCount val="1"/>
                <c:pt idx="0">
                  <c:v>Rigetti Aspen1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bench_all!$F$17:$F$22</c:f>
              <c:numCache>
                <c:formatCode>General</c:formatCode>
                <c:ptCount val="6"/>
                <c:pt idx="0">
                  <c:v>0.8</c:v>
                </c:pt>
                <c:pt idx="1">
                  <c:v>0</c:v>
                </c:pt>
                <c:pt idx="2">
                  <c:v>0.42000000000000015</c:v>
                </c:pt>
                <c:pt idx="3">
                  <c:v>0.32000000000000017</c:v>
                </c:pt>
                <c:pt idx="4">
                  <c:v>0.23</c:v>
                </c:pt>
                <c:pt idx="5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82-8D49-947E-32086AB5924B}"/>
            </c:ext>
          </c:extLst>
        </c:ser>
        <c:ser>
          <c:idx val="5"/>
          <c:order val="5"/>
          <c:tx>
            <c:strRef>
              <c:f>bench_all!$G$16</c:f>
              <c:strCache>
                <c:ptCount val="1"/>
                <c:pt idx="0">
                  <c:v>UMD TI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bench_all!$A$17:$A$22</c:f>
              <c:strCache>
                <c:ptCount val="6"/>
                <c:pt idx="0">
                  <c:v>QFT</c:v>
                </c:pt>
                <c:pt idx="1">
                  <c:v>Toffoli</c:v>
                </c:pt>
                <c:pt idx="2">
                  <c:v>HS4</c:v>
                </c:pt>
                <c:pt idx="3">
                  <c:v>BV4</c:v>
                </c:pt>
                <c:pt idx="4">
                  <c:v>HS6</c:v>
                </c:pt>
                <c:pt idx="5">
                  <c:v>BV8</c:v>
                </c:pt>
              </c:strCache>
            </c:strRef>
          </c:cat>
          <c:val>
            <c:numRef>
              <c:f>bench_all!$G$17:$G$22</c:f>
              <c:numCache>
                <c:formatCode>General</c:formatCode>
                <c:ptCount val="6"/>
                <c:pt idx="0">
                  <c:v>0.95080000000000031</c:v>
                </c:pt>
                <c:pt idx="1">
                  <c:v>0.94430000000000003</c:v>
                </c:pt>
                <c:pt idx="2">
                  <c:v>0.96860000000000035</c:v>
                </c:pt>
                <c:pt idx="3">
                  <c:v>0.96519999999999995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82-8D49-947E-32086AB5924B}"/>
            </c:ext>
          </c:extLst>
        </c:ser>
        <c:gapWidth val="219"/>
        <c:overlap val="-27"/>
        <c:axId val="67439616"/>
        <c:axId val="67449600"/>
      </c:barChart>
      <c:catAx>
        <c:axId val="67439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600"/>
        <c:crosses val="autoZero"/>
        <c:auto val="1"/>
        <c:lblAlgn val="ctr"/>
        <c:lblOffset val="100"/>
      </c:catAx>
      <c:valAx>
        <c:axId val="67449600"/>
        <c:scaling>
          <c:orientation val="minMax"/>
          <c:max val="1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Success Rate</a:t>
                </a:r>
              </a:p>
            </c:rich>
          </c:tx>
          <c:layout>
            <c:manualLayout>
              <c:xMode val="edge"/>
              <c:yMode val="edge"/>
              <c:x val="1.632272356301739E-2"/>
              <c:y val="8.7061228002237465E-2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3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7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38-4D14-9D6F-8C5CF0B7A156}"/>
              </c:ext>
            </c:extLst>
          </c:dPt>
          <c:cat>
            <c:strRef>
              <c:f>Sheet2!$A$2:$A$14</c:f>
              <c:strCache>
                <c:ptCount val="13"/>
                <c:pt idx="0">
                  <c:v>1111</c:v>
                </c:pt>
                <c:pt idx="1">
                  <c:v>0111</c:v>
                </c:pt>
                <c:pt idx="2">
                  <c:v>0000</c:v>
                </c:pt>
                <c:pt idx="3">
                  <c:v>1000</c:v>
                </c:pt>
                <c:pt idx="4">
                  <c:v>1101</c:v>
                </c:pt>
                <c:pt idx="5">
                  <c:v>1011</c:v>
                </c:pt>
                <c:pt idx="6">
                  <c:v>1110</c:v>
                </c:pt>
                <c:pt idx="7">
                  <c:v>0011</c:v>
                </c:pt>
                <c:pt idx="8">
                  <c:v>0101</c:v>
                </c:pt>
                <c:pt idx="9">
                  <c:v>0110</c:v>
                </c:pt>
                <c:pt idx="10">
                  <c:v>0001</c:v>
                </c:pt>
                <c:pt idx="11">
                  <c:v>1001</c:v>
                </c:pt>
                <c:pt idx="12">
                  <c:v>1100</c:v>
                </c:pt>
              </c:strCache>
            </c:strRef>
          </c:cat>
          <c:val>
            <c:numRef>
              <c:f>Sheet2!$B$2:$B$14</c:f>
              <c:numCache>
                <c:formatCode>General</c:formatCode>
                <c:ptCount val="13"/>
                <c:pt idx="0">
                  <c:v>0.34594726562500017</c:v>
                </c:pt>
                <c:pt idx="1">
                  <c:v>0.2421875</c:v>
                </c:pt>
                <c:pt idx="2">
                  <c:v>8.6181640624999986E-2</c:v>
                </c:pt>
                <c:pt idx="3">
                  <c:v>4.5898437500000035E-2</c:v>
                </c:pt>
                <c:pt idx="4">
                  <c:v>4.2358398437500014E-2</c:v>
                </c:pt>
                <c:pt idx="5">
                  <c:v>4.0893554687500014E-2</c:v>
                </c:pt>
                <c:pt idx="6">
                  <c:v>3.7353515625000028E-2</c:v>
                </c:pt>
                <c:pt idx="7">
                  <c:v>3.369140625E-2</c:v>
                </c:pt>
                <c:pt idx="8">
                  <c:v>2.832031250000001E-2</c:v>
                </c:pt>
                <c:pt idx="9">
                  <c:v>2.783203125000001E-2</c:v>
                </c:pt>
                <c:pt idx="10">
                  <c:v>1.9042968750000003E-2</c:v>
                </c:pt>
                <c:pt idx="11">
                  <c:v>1.40380859375E-2</c:v>
                </c:pt>
                <c:pt idx="12">
                  <c:v>1.0253906249999998E-2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38-4D14-9D6F-8C5CF0B7A156}"/>
            </c:ext>
          </c:extLst>
        </c:ser>
        <c:gapWidth val="65"/>
        <c:overlap val="14"/>
        <c:axId val="66177664"/>
        <c:axId val="66179840"/>
      </c:barChart>
      <c:catAx>
        <c:axId val="6617766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 dirty="0"/>
                  <a:t>Outputs from </a:t>
                </a:r>
                <a:r>
                  <a:rPr lang="en-US" sz="2000" b="1" baseline="0" dirty="0"/>
                  <a:t>multiple runs of the same program</a:t>
                </a:r>
                <a:endParaRPr lang="en-US" sz="2000" b="1" dirty="0"/>
              </a:p>
            </c:rich>
          </c:tx>
          <c:layout>
            <c:manualLayout>
              <c:xMode val="edge"/>
              <c:yMode val="edge"/>
              <c:x val="0.22446246246323692"/>
              <c:y val="0.91206081998370891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9840"/>
        <c:crosses val="autoZero"/>
        <c:lblAlgn val="ctr"/>
        <c:lblOffset val="100"/>
      </c:catAx>
      <c:valAx>
        <c:axId val="66179840"/>
        <c:scaling>
          <c:orientation val="minMax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Fraction</a:t>
                </a:r>
                <a:r>
                  <a:rPr lang="en-US" sz="1800" baseline="0" dirty="0"/>
                  <a:t> of Runs</a:t>
                </a:r>
                <a:endParaRPr lang="en-US" sz="18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76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441389031188948"/>
          <c:y val="5.7001800821414192E-2"/>
          <c:w val="0.83557896898635375"/>
          <c:h val="0.72875386402862363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CNOT 5, 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3.0305525849279116E-2</c:v>
                </c:pt>
                <c:pt idx="1">
                  <c:v>4.6245182976763263E-2</c:v>
                </c:pt>
                <c:pt idx="2">
                  <c:v>3.3625726107561503E-2</c:v>
                </c:pt>
                <c:pt idx="3">
                  <c:v>4.1044221517621514E-2</c:v>
                </c:pt>
                <c:pt idx="4">
                  <c:v>3.8566587529011598E-2</c:v>
                </c:pt>
                <c:pt idx="5">
                  <c:v>3.7014518850293221E-2</c:v>
                </c:pt>
                <c:pt idx="6">
                  <c:v>5.0090797116546959E-2</c:v>
                </c:pt>
                <c:pt idx="7">
                  <c:v>4.2588258310698214E-2</c:v>
                </c:pt>
                <c:pt idx="8">
                  <c:v>4.4116100201570502E-2</c:v>
                </c:pt>
                <c:pt idx="9">
                  <c:v>3.9314325364751601E-2</c:v>
                </c:pt>
                <c:pt idx="10">
                  <c:v>3.5242846282963723E-2</c:v>
                </c:pt>
                <c:pt idx="11">
                  <c:v>3.4670461684258899E-2</c:v>
                </c:pt>
                <c:pt idx="12">
                  <c:v>3.351162301712541E-2</c:v>
                </c:pt>
                <c:pt idx="13">
                  <c:v>3.6053495467641319E-2</c:v>
                </c:pt>
                <c:pt idx="14">
                  <c:v>3.6532575717136716E-2</c:v>
                </c:pt>
                <c:pt idx="15">
                  <c:v>4.5321915401723104E-2</c:v>
                </c:pt>
                <c:pt idx="16">
                  <c:v>3.0094871401385802E-2</c:v>
                </c:pt>
                <c:pt idx="17">
                  <c:v>3.2549786563437599E-2</c:v>
                </c:pt>
                <c:pt idx="18">
                  <c:v>3.0665346164610616E-2</c:v>
                </c:pt>
                <c:pt idx="19">
                  <c:v>3.4166276668691799E-2</c:v>
                </c:pt>
                <c:pt idx="20">
                  <c:v>8.1365153863643208E-2</c:v>
                </c:pt>
                <c:pt idx="21">
                  <c:v>0.12335342124312502</c:v>
                </c:pt>
                <c:pt idx="22">
                  <c:v>0.12442168099855506</c:v>
                </c:pt>
                <c:pt idx="23">
                  <c:v>5.3874985797387073E-2</c:v>
                </c:pt>
                <c:pt idx="24">
                  <c:v>4.1753154371950298E-2</c:v>
                </c:pt>
                <c:pt idx="25">
                  <c:v>4.8097909140672114E-2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CC-8647-A5D4-9E91BE0E34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CNOT 7, 10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  <c:pt idx="0">
                  <c:v>4.5660993423325122E-2</c:v>
                </c:pt>
                <c:pt idx="1">
                  <c:v>0.11199154424900908</c:v>
                </c:pt>
                <c:pt idx="2">
                  <c:v>0.33462362475847024</c:v>
                </c:pt>
                <c:pt idx="3">
                  <c:v>3.6371796960787101E-2</c:v>
                </c:pt>
                <c:pt idx="4">
                  <c:v>3.6915218037011123E-2</c:v>
                </c:pt>
                <c:pt idx="5">
                  <c:v>7.9648933483629614E-2</c:v>
                </c:pt>
                <c:pt idx="6">
                  <c:v>0.10678443647499802</c:v>
                </c:pt>
                <c:pt idx="7">
                  <c:v>5.9448463643978412E-2</c:v>
                </c:pt>
                <c:pt idx="8">
                  <c:v>6.1071905405543997E-2</c:v>
                </c:pt>
                <c:pt idx="9">
                  <c:v>5.103333682438263E-2</c:v>
                </c:pt>
                <c:pt idx="10">
                  <c:v>4.4191425839619346E-2</c:v>
                </c:pt>
                <c:pt idx="11">
                  <c:v>5.1927285023625501E-2</c:v>
                </c:pt>
                <c:pt idx="12">
                  <c:v>6.2583676301561336E-2</c:v>
                </c:pt>
                <c:pt idx="13">
                  <c:v>4.675366189545923E-2</c:v>
                </c:pt>
                <c:pt idx="14">
                  <c:v>5.0046150520411802E-2</c:v>
                </c:pt>
                <c:pt idx="15">
                  <c:v>6.9566476250237541E-2</c:v>
                </c:pt>
                <c:pt idx="16">
                  <c:v>4.2873061642623528E-2</c:v>
                </c:pt>
                <c:pt idx="17">
                  <c:v>3.2530952726216422E-2</c:v>
                </c:pt>
                <c:pt idx="18">
                  <c:v>4.8681292228184569E-2</c:v>
                </c:pt>
                <c:pt idx="19">
                  <c:v>4.3314660998139035E-2</c:v>
                </c:pt>
                <c:pt idx="20">
                  <c:v>4.3150281803314504E-2</c:v>
                </c:pt>
                <c:pt idx="21">
                  <c:v>6.3310085314151734E-2</c:v>
                </c:pt>
                <c:pt idx="22">
                  <c:v>3.4499308229167518E-2</c:v>
                </c:pt>
                <c:pt idx="23">
                  <c:v>6.2429954037271328E-2</c:v>
                </c:pt>
                <c:pt idx="24">
                  <c:v>4.1941198406768757E-2</c:v>
                </c:pt>
                <c:pt idx="25">
                  <c:v>3.68407815920576E-2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CC-8647-A5D4-9E91BE0E34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CNOT 3, 14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Sheet1!$D$2:$D$27</c:f>
              <c:numCache>
                <c:formatCode>General</c:formatCode>
                <c:ptCount val="26"/>
                <c:pt idx="0">
                  <c:v>3.8522160463051701E-2</c:v>
                </c:pt>
                <c:pt idx="1">
                  <c:v>4.9667231591057404E-2</c:v>
                </c:pt>
                <c:pt idx="2">
                  <c:v>4.0389626440074912E-2</c:v>
                </c:pt>
                <c:pt idx="3">
                  <c:v>4.1422578777480873E-2</c:v>
                </c:pt>
                <c:pt idx="4">
                  <c:v>4.8670414381377085E-2</c:v>
                </c:pt>
                <c:pt idx="5">
                  <c:v>5.0601745921893898E-2</c:v>
                </c:pt>
                <c:pt idx="6">
                  <c:v>4.04733665337157E-2</c:v>
                </c:pt>
                <c:pt idx="7">
                  <c:v>3.8988241629221917E-2</c:v>
                </c:pt>
                <c:pt idx="8">
                  <c:v>4.1896228621169901E-2</c:v>
                </c:pt>
                <c:pt idx="9">
                  <c:v>9.1826716592460361E-2</c:v>
                </c:pt>
                <c:pt idx="10">
                  <c:v>4.6750922609829E-2</c:v>
                </c:pt>
                <c:pt idx="11">
                  <c:v>3.9091577930010606E-2</c:v>
                </c:pt>
                <c:pt idx="12">
                  <c:v>4.1962438460479298E-2</c:v>
                </c:pt>
                <c:pt idx="13">
                  <c:v>3.8533020549080803E-2</c:v>
                </c:pt>
                <c:pt idx="14">
                  <c:v>4.5593888168784874E-2</c:v>
                </c:pt>
                <c:pt idx="15">
                  <c:v>4.7221610988808227E-2</c:v>
                </c:pt>
                <c:pt idx="16">
                  <c:v>3.8570905691794805E-2</c:v>
                </c:pt>
                <c:pt idx="17">
                  <c:v>4.44744440635974E-2</c:v>
                </c:pt>
                <c:pt idx="18">
                  <c:v>4.9358598926822532E-2</c:v>
                </c:pt>
                <c:pt idx="19">
                  <c:v>3.380851598670781E-2</c:v>
                </c:pt>
                <c:pt idx="20">
                  <c:v>4.5019468757568702E-2</c:v>
                </c:pt>
                <c:pt idx="21">
                  <c:v>3.8445376293132799E-2</c:v>
                </c:pt>
                <c:pt idx="22">
                  <c:v>4.1436370031210513E-2</c:v>
                </c:pt>
                <c:pt idx="23">
                  <c:v>4.5802098448144431E-2</c:v>
                </c:pt>
                <c:pt idx="24">
                  <c:v>4.4161836853787641E-2</c:v>
                </c:pt>
                <c:pt idx="25">
                  <c:v>4.6608706018906314E-2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CC-8647-A5D4-9E91BE0E341E}"/>
            </c:ext>
          </c:extLst>
        </c:ser>
        <c:marker val="1"/>
        <c:axId val="96791552"/>
        <c:axId val="96937088"/>
      </c:lineChart>
      <c:catAx>
        <c:axId val="9679155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Day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37088"/>
        <c:crosses val="autoZero"/>
        <c:auto val="1"/>
        <c:lblAlgn val="ctr"/>
        <c:lblOffset val="100"/>
        <c:tickLblSkip val="3"/>
      </c:catAx>
      <c:valAx>
        <c:axId val="96937088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Error</a:t>
                </a:r>
                <a:r>
                  <a:rPr lang="en-US" sz="2000" baseline="0" dirty="0"/>
                  <a:t> Rate</a:t>
                </a: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9155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Qiskit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QFT(2)</c:v>
                </c:pt>
                <c:pt idx="1">
                  <c:v>HS(2)</c:v>
                </c:pt>
                <c:pt idx="2">
                  <c:v>Toffoli(3)</c:v>
                </c:pt>
                <c:pt idx="3">
                  <c:v>Or(3)</c:v>
                </c:pt>
                <c:pt idx="4">
                  <c:v>Fredkin(3)</c:v>
                </c:pt>
                <c:pt idx="5">
                  <c:v>Peres(3)</c:v>
                </c:pt>
                <c:pt idx="6">
                  <c:v>HS(4)</c:v>
                </c:pt>
                <c:pt idx="7">
                  <c:v>BV(4)</c:v>
                </c:pt>
                <c:pt idx="8">
                  <c:v>Adder(4)</c:v>
                </c:pt>
                <c:pt idx="9">
                  <c:v>HS(6)</c:v>
                </c:pt>
                <c:pt idx="10">
                  <c:v>BV(6)</c:v>
                </c:pt>
                <c:pt idx="11">
                  <c:v>BV(8)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0.85000000000000031</c:v>
                </c:pt>
                <c:pt idx="1">
                  <c:v>0.72000000000000031</c:v>
                </c:pt>
                <c:pt idx="2">
                  <c:v>0.24000000000000007</c:v>
                </c:pt>
                <c:pt idx="3">
                  <c:v>0.22</c:v>
                </c:pt>
                <c:pt idx="4">
                  <c:v>0.21000000000000008</c:v>
                </c:pt>
                <c:pt idx="5">
                  <c:v>0.30000000000000016</c:v>
                </c:pt>
                <c:pt idx="6">
                  <c:v>0.45</c:v>
                </c:pt>
                <c:pt idx="7">
                  <c:v>9.0000000000000024E-2</c:v>
                </c:pt>
                <c:pt idx="8">
                  <c:v>6.0000000000000026E-2</c:v>
                </c:pt>
                <c:pt idx="9">
                  <c:v>0.27</c:v>
                </c:pt>
                <c:pt idx="10">
                  <c:v>0.05</c:v>
                </c:pt>
                <c:pt idx="11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83-D640-9272-0DF737543C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Our Compiler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QFT(2)</c:v>
                </c:pt>
                <c:pt idx="1">
                  <c:v>HS(2)</c:v>
                </c:pt>
                <c:pt idx="2">
                  <c:v>Toffoli(3)</c:v>
                </c:pt>
                <c:pt idx="3">
                  <c:v>Or(3)</c:v>
                </c:pt>
                <c:pt idx="4">
                  <c:v>Fredkin(3)</c:v>
                </c:pt>
                <c:pt idx="5">
                  <c:v>Peres(3)</c:v>
                </c:pt>
                <c:pt idx="6">
                  <c:v>HS(4)</c:v>
                </c:pt>
                <c:pt idx="7">
                  <c:v>BV(4)</c:v>
                </c:pt>
                <c:pt idx="8">
                  <c:v>Adder(4)</c:v>
                </c:pt>
                <c:pt idx="9">
                  <c:v>HS(6)</c:v>
                </c:pt>
                <c:pt idx="10">
                  <c:v>BV(6)</c:v>
                </c:pt>
                <c:pt idx="11">
                  <c:v>BV(8)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0.9</c:v>
                </c:pt>
                <c:pt idx="1">
                  <c:v>0.77000000000000035</c:v>
                </c:pt>
                <c:pt idx="2">
                  <c:v>0.47000000000000008</c:v>
                </c:pt>
                <c:pt idx="3">
                  <c:v>0.44</c:v>
                </c:pt>
                <c:pt idx="4">
                  <c:v>0.29000000000000015</c:v>
                </c:pt>
                <c:pt idx="5">
                  <c:v>0.62000000000000033</c:v>
                </c:pt>
                <c:pt idx="6">
                  <c:v>0.69000000000000028</c:v>
                </c:pt>
                <c:pt idx="7">
                  <c:v>0.62000000000000033</c:v>
                </c:pt>
                <c:pt idx="8">
                  <c:v>0.61000000000000032</c:v>
                </c:pt>
                <c:pt idx="9">
                  <c:v>0.47000000000000008</c:v>
                </c:pt>
                <c:pt idx="10">
                  <c:v>0.55000000000000004</c:v>
                </c:pt>
                <c:pt idx="11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83-D640-9272-0DF737543CC1}"/>
            </c:ext>
          </c:extLst>
        </c:ser>
        <c:gapWidth val="219"/>
        <c:overlap val="-27"/>
        <c:axId val="96330112"/>
        <c:axId val="96331648"/>
      </c:barChart>
      <c:catAx>
        <c:axId val="963301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31648"/>
        <c:crosses val="autoZero"/>
        <c:auto val="1"/>
        <c:lblAlgn val="ctr"/>
        <c:lblOffset val="100"/>
      </c:catAx>
      <c:valAx>
        <c:axId val="963316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Success Rate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3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IBM Qiskit</a:t>
            </a:r>
          </a:p>
        </c:rich>
      </c:tx>
      <c:layout>
        <c:manualLayout>
          <c:xMode val="edge"/>
          <c:yMode val="edge"/>
          <c:x val="0.40232919718176546"/>
          <c:y val="4.4448127159665493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6670604098738867"/>
          <c:y val="0.23513585089762556"/>
          <c:w val="0.80946467696994551"/>
          <c:h val="0.5433922495546053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9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2D-1D41-9206-28F1A47C842C}"/>
              </c:ext>
            </c:extLst>
          </c:dPt>
          <c:cat>
            <c:strRef>
              <c:f>Sheet1!$A$1:$A$16</c:f>
              <c:strCache>
                <c:ptCount val="16"/>
                <c:pt idx="0">
                  <c:v>0000</c:v>
                </c:pt>
                <c:pt idx="1">
                  <c:v>0001</c:v>
                </c:pt>
                <c:pt idx="2">
                  <c:v>0010</c:v>
                </c:pt>
                <c:pt idx="3">
                  <c:v>0011</c:v>
                </c:pt>
                <c:pt idx="4">
                  <c:v>0100</c:v>
                </c:pt>
                <c:pt idx="5">
                  <c:v>0101</c:v>
                </c:pt>
                <c:pt idx="6">
                  <c:v>0110</c:v>
                </c:pt>
                <c:pt idx="7">
                  <c:v>0111</c:v>
                </c:pt>
                <c:pt idx="8">
                  <c:v>1000</c:v>
                </c:pt>
                <c:pt idx="9">
                  <c:v>1001</c:v>
                </c:pt>
                <c:pt idx="10">
                  <c:v>1010</c:v>
                </c:pt>
                <c:pt idx="11">
                  <c:v>1011</c:v>
                </c:pt>
                <c:pt idx="12">
                  <c:v>1100</c:v>
                </c:pt>
                <c:pt idx="13">
                  <c:v>1101</c:v>
                </c:pt>
                <c:pt idx="14">
                  <c:v>1110</c:v>
                </c:pt>
                <c:pt idx="15">
                  <c:v>1111</c:v>
                </c:pt>
              </c:strCache>
            </c:strRef>
          </c:cat>
          <c:val>
            <c:numRef>
              <c:f>Sheet1!$B$1:$B$16</c:f>
              <c:numCache>
                <c:formatCode>General</c:formatCode>
                <c:ptCount val="16"/>
                <c:pt idx="0">
                  <c:v>0.19702148437500008</c:v>
                </c:pt>
                <c:pt idx="1">
                  <c:v>0.440185546875</c:v>
                </c:pt>
                <c:pt idx="2">
                  <c:v>2.307128906250001E-2</c:v>
                </c:pt>
                <c:pt idx="3">
                  <c:v>3.6010742187500021E-2</c:v>
                </c:pt>
                <c:pt idx="4">
                  <c:v>2.172851562500001E-2</c:v>
                </c:pt>
                <c:pt idx="5">
                  <c:v>2.819824218750001E-2</c:v>
                </c:pt>
                <c:pt idx="6">
                  <c:v>2.0019531249999997E-2</c:v>
                </c:pt>
                <c:pt idx="7">
                  <c:v>2.697753906250001E-2</c:v>
                </c:pt>
                <c:pt idx="8">
                  <c:v>4.4921874999999986E-2</c:v>
                </c:pt>
                <c:pt idx="9">
                  <c:v>6.7626953125000014E-2</c:v>
                </c:pt>
                <c:pt idx="10">
                  <c:v>1.2084960937499995E-2</c:v>
                </c:pt>
                <c:pt idx="11">
                  <c:v>2.5390625E-2</c:v>
                </c:pt>
                <c:pt idx="12">
                  <c:v>1.4160156250000003E-2</c:v>
                </c:pt>
                <c:pt idx="13">
                  <c:v>1.7456054687500003E-2</c:v>
                </c:pt>
                <c:pt idx="14">
                  <c:v>1.2207031250000003E-2</c:v>
                </c:pt>
                <c:pt idx="15">
                  <c:v>1.2939453125E-2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2D-1D41-9206-28F1A47C842C}"/>
            </c:ext>
          </c:extLst>
        </c:ser>
        <c:gapWidth val="26"/>
        <c:overlap val="-27"/>
        <c:axId val="66221952"/>
        <c:axId val="66252800"/>
      </c:barChart>
      <c:catAx>
        <c:axId val="6622195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Outputs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2800"/>
        <c:crosses val="autoZero"/>
        <c:auto val="1"/>
        <c:lblAlgn val="ctr"/>
        <c:lblOffset val="100"/>
      </c:catAx>
      <c:valAx>
        <c:axId val="66252800"/>
        <c:scaling>
          <c:orientation val="minMax"/>
          <c:max val="1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Fraction of Runs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219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Our</a:t>
            </a:r>
            <a:r>
              <a:rPr lang="en-US" sz="2800" b="1" baseline="0" dirty="0"/>
              <a:t> Compiler</a:t>
            </a:r>
            <a:endParaRPr lang="en-US" sz="2800" b="1" dirty="0"/>
          </a:p>
        </c:rich>
      </c:tx>
      <c:layout>
        <c:manualLayout>
          <c:xMode val="edge"/>
          <c:yMode val="edge"/>
          <c:x val="0.36929902513215707"/>
          <c:y val="3.203724392671926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9.9626526749947028E-2"/>
          <c:y val="0.30452367954586596"/>
          <c:w val="0.87654419120738725"/>
          <c:h val="0.4804841792937066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9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B5-8A4D-B1DA-1536CFBC66FA}"/>
              </c:ext>
            </c:extLst>
          </c:dPt>
          <c:cat>
            <c:strRef>
              <c:f>Sheet1!$D$1:$D$16</c:f>
              <c:strCache>
                <c:ptCount val="16"/>
                <c:pt idx="0">
                  <c:v>0000</c:v>
                </c:pt>
                <c:pt idx="1">
                  <c:v>0001</c:v>
                </c:pt>
                <c:pt idx="2">
                  <c:v>0010</c:v>
                </c:pt>
                <c:pt idx="3">
                  <c:v>0011</c:v>
                </c:pt>
                <c:pt idx="4">
                  <c:v>0100</c:v>
                </c:pt>
                <c:pt idx="5">
                  <c:v>0101</c:v>
                </c:pt>
                <c:pt idx="6">
                  <c:v>0110</c:v>
                </c:pt>
                <c:pt idx="7">
                  <c:v>0111</c:v>
                </c:pt>
                <c:pt idx="8">
                  <c:v>1000</c:v>
                </c:pt>
                <c:pt idx="9">
                  <c:v>1001</c:v>
                </c:pt>
                <c:pt idx="10">
                  <c:v>1010</c:v>
                </c:pt>
                <c:pt idx="11">
                  <c:v>1011</c:v>
                </c:pt>
                <c:pt idx="12">
                  <c:v>1100</c:v>
                </c:pt>
                <c:pt idx="13">
                  <c:v>1101</c:v>
                </c:pt>
                <c:pt idx="14">
                  <c:v>1110</c:v>
                </c:pt>
                <c:pt idx="15">
                  <c:v>1111</c:v>
                </c:pt>
              </c:strCache>
            </c:strRef>
          </c:cat>
          <c:val>
            <c:numRef>
              <c:f>Sheet1!$E$1:$E$16</c:f>
              <c:numCache>
                <c:formatCode>General</c:formatCode>
                <c:ptCount val="16"/>
                <c:pt idx="0">
                  <c:v>3.91845703125E-2</c:v>
                </c:pt>
                <c:pt idx="1">
                  <c:v>0.105712890625</c:v>
                </c:pt>
                <c:pt idx="2">
                  <c:v>7.4462890625000069E-3</c:v>
                </c:pt>
                <c:pt idx="3">
                  <c:v>1.8066406250000003E-2</c:v>
                </c:pt>
                <c:pt idx="4">
                  <c:v>1.7822265625000003E-2</c:v>
                </c:pt>
                <c:pt idx="5">
                  <c:v>1.8066406250000003E-2</c:v>
                </c:pt>
                <c:pt idx="6">
                  <c:v>8.1787109375000052E-3</c:v>
                </c:pt>
                <c:pt idx="7">
                  <c:v>1.0131835937500003E-2</c:v>
                </c:pt>
                <c:pt idx="8">
                  <c:v>7.1289062499999958E-2</c:v>
                </c:pt>
                <c:pt idx="9">
                  <c:v>0.611328125</c:v>
                </c:pt>
                <c:pt idx="10">
                  <c:v>7.5683593750000035E-3</c:v>
                </c:pt>
                <c:pt idx="11">
                  <c:v>8.7890625000000052E-3</c:v>
                </c:pt>
                <c:pt idx="12">
                  <c:v>1.0742187500000003E-2</c:v>
                </c:pt>
                <c:pt idx="13">
                  <c:v>5.95703125E-2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B5-8A4D-B1DA-1536CFBC66FA}"/>
            </c:ext>
          </c:extLst>
        </c:ser>
        <c:gapWidth val="25"/>
        <c:overlap val="-27"/>
        <c:axId val="66416640"/>
        <c:axId val="66418560"/>
      </c:barChart>
      <c:catAx>
        <c:axId val="6641664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Outputs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8560"/>
        <c:crosses val="autoZero"/>
        <c:auto val="1"/>
        <c:lblAlgn val="ctr"/>
        <c:lblOffset val="100"/>
      </c:catAx>
      <c:valAx>
        <c:axId val="66418560"/>
        <c:scaling>
          <c:orientation val="minMax"/>
          <c:max val="1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66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IBMQ14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oneq!$B$1</c:f>
              <c:strCache>
                <c:ptCount val="1"/>
                <c:pt idx="0">
                  <c:v>TriQ-N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oneq!$A$2:$A$13</c:f>
              <c:strCache>
                <c:ptCount val="12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  <c:pt idx="9">
                  <c:v>HS6</c:v>
                </c:pt>
                <c:pt idx="10">
                  <c:v>BV6</c:v>
                </c:pt>
                <c:pt idx="11">
                  <c:v>BV8</c:v>
                </c:pt>
              </c:strCache>
            </c:strRef>
          </c:cat>
          <c:val>
            <c:numRef>
              <c:f>oneq!$B$2:$B$13</c:f>
              <c:numCache>
                <c:formatCode>General</c:formatCode>
                <c:ptCount val="12"/>
                <c:pt idx="0">
                  <c:v>17</c:v>
                </c:pt>
                <c:pt idx="1">
                  <c:v>28</c:v>
                </c:pt>
                <c:pt idx="2">
                  <c:v>33</c:v>
                </c:pt>
                <c:pt idx="3">
                  <c:v>32</c:v>
                </c:pt>
                <c:pt idx="4">
                  <c:v>40</c:v>
                </c:pt>
                <c:pt idx="5">
                  <c:v>29</c:v>
                </c:pt>
                <c:pt idx="6">
                  <c:v>40</c:v>
                </c:pt>
                <c:pt idx="7">
                  <c:v>55</c:v>
                </c:pt>
                <c:pt idx="8">
                  <c:v>62</c:v>
                </c:pt>
                <c:pt idx="9">
                  <c:v>64</c:v>
                </c:pt>
                <c:pt idx="10">
                  <c:v>113</c:v>
                </c:pt>
                <c:pt idx="11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B6-6346-9E29-0F89BF7DCC97}"/>
            </c:ext>
          </c:extLst>
        </c:ser>
        <c:ser>
          <c:idx val="1"/>
          <c:order val="1"/>
          <c:tx>
            <c:strRef>
              <c:f>oneq!$C$1</c:f>
              <c:strCache>
                <c:ptCount val="1"/>
                <c:pt idx="0">
                  <c:v>TriQ-1QOpt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oneq!$A$2:$A$13</c:f>
              <c:strCache>
                <c:ptCount val="12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  <c:pt idx="9">
                  <c:v>HS6</c:v>
                </c:pt>
                <c:pt idx="10">
                  <c:v>BV6</c:v>
                </c:pt>
                <c:pt idx="11">
                  <c:v>BV8</c:v>
                </c:pt>
              </c:strCache>
            </c:strRef>
          </c:cat>
          <c:val>
            <c:numRef>
              <c:f>oneq!$C$2:$C$13</c:f>
              <c:numCache>
                <c:formatCode>General</c:formatCode>
                <c:ptCount val="12"/>
                <c:pt idx="0">
                  <c:v>11</c:v>
                </c:pt>
                <c:pt idx="1">
                  <c:v>6</c:v>
                </c:pt>
                <c:pt idx="2">
                  <c:v>33</c:v>
                </c:pt>
                <c:pt idx="3">
                  <c:v>30</c:v>
                </c:pt>
                <c:pt idx="4">
                  <c:v>36</c:v>
                </c:pt>
                <c:pt idx="5">
                  <c:v>25</c:v>
                </c:pt>
                <c:pt idx="6">
                  <c:v>16</c:v>
                </c:pt>
                <c:pt idx="7">
                  <c:v>53</c:v>
                </c:pt>
                <c:pt idx="8">
                  <c:v>62</c:v>
                </c:pt>
                <c:pt idx="9">
                  <c:v>24</c:v>
                </c:pt>
                <c:pt idx="10">
                  <c:v>103</c:v>
                </c:pt>
                <c:pt idx="11">
                  <c:v>166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2B6-6346-9E29-0F89BF7DCC97}"/>
            </c:ext>
          </c:extLst>
        </c:ser>
        <c:gapWidth val="219"/>
        <c:overlap val="-27"/>
        <c:axId val="66833792"/>
        <c:axId val="66925696"/>
      </c:barChart>
      <c:catAx>
        <c:axId val="668337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25696"/>
        <c:crosses val="autoZero"/>
        <c:auto val="1"/>
        <c:lblAlgn val="ctr"/>
        <c:lblOffset val="100"/>
      </c:catAx>
      <c:valAx>
        <c:axId val="669256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Native 1Q</a:t>
                </a:r>
                <a:r>
                  <a:rPr lang="en-US" sz="1800" baseline="0" dirty="0"/>
                  <a:t> Gate Count</a:t>
                </a:r>
                <a:endParaRPr lang="en-US" sz="18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3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UMD Trapped Ion System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oneq!$B$1</c:f>
              <c:strCache>
                <c:ptCount val="1"/>
                <c:pt idx="0">
                  <c:v>TriQ-N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oneq!$A$2:$A$10</c:f>
              <c:strCache>
                <c:ptCount val="9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</c:strCache>
            </c:strRef>
          </c:cat>
          <c:val>
            <c:numRef>
              <c:f>oneq!$B$2:$B$10</c:f>
              <c:numCache>
                <c:formatCode>General</c:formatCode>
                <c:ptCount val="9"/>
                <c:pt idx="0">
                  <c:v>19</c:v>
                </c:pt>
                <c:pt idx="1">
                  <c:v>20</c:v>
                </c:pt>
                <c:pt idx="2">
                  <c:v>22</c:v>
                </c:pt>
                <c:pt idx="3">
                  <c:v>21</c:v>
                </c:pt>
                <c:pt idx="4">
                  <c:v>28</c:v>
                </c:pt>
                <c:pt idx="5">
                  <c:v>19</c:v>
                </c:pt>
                <c:pt idx="6">
                  <c:v>36</c:v>
                </c:pt>
                <c:pt idx="7">
                  <c:v>18</c:v>
                </c:pt>
                <c:pt idx="8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39-4545-BCDF-1D596277FD5D}"/>
            </c:ext>
          </c:extLst>
        </c:ser>
        <c:ser>
          <c:idx val="1"/>
          <c:order val="1"/>
          <c:tx>
            <c:strRef>
              <c:f>oneq!$C$1</c:f>
              <c:strCache>
                <c:ptCount val="1"/>
                <c:pt idx="0">
                  <c:v>TriQ-1QOpt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oneq!$A$2:$A$10</c:f>
              <c:strCache>
                <c:ptCount val="9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Or</c:v>
                </c:pt>
                <c:pt idx="4">
                  <c:v>Fredkin</c:v>
                </c:pt>
                <c:pt idx="5">
                  <c:v>Peres</c:v>
                </c:pt>
                <c:pt idx="6">
                  <c:v>HS4</c:v>
                </c:pt>
                <c:pt idx="7">
                  <c:v>BV4</c:v>
                </c:pt>
                <c:pt idx="8">
                  <c:v>Adder</c:v>
                </c:pt>
              </c:strCache>
            </c:strRef>
          </c:cat>
          <c:val>
            <c:numRef>
              <c:f>oneq!$C$2:$C$10</c:f>
              <c:numCache>
                <c:formatCode>General</c:formatCode>
                <c:ptCount val="9"/>
                <c:pt idx="0">
                  <c:v>11</c:v>
                </c:pt>
                <c:pt idx="1">
                  <c:v>5</c:v>
                </c:pt>
                <c:pt idx="2">
                  <c:v>19</c:v>
                </c:pt>
                <c:pt idx="3">
                  <c:v>17</c:v>
                </c:pt>
                <c:pt idx="4">
                  <c:v>22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39-4545-BCDF-1D596277FD5D}"/>
            </c:ext>
          </c:extLst>
        </c:ser>
        <c:gapWidth val="219"/>
        <c:overlap val="-27"/>
        <c:axId val="66906368"/>
        <c:axId val="66940928"/>
      </c:barChart>
      <c:catAx>
        <c:axId val="66906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40928"/>
        <c:crosses val="autoZero"/>
        <c:auto val="1"/>
        <c:lblAlgn val="ctr"/>
        <c:lblOffset val="100"/>
      </c:catAx>
      <c:valAx>
        <c:axId val="669409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Native 1Q Gate Count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0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UMD Trapped</a:t>
            </a:r>
            <a:r>
              <a:rPr lang="en-US" sz="1800" baseline="0" dirty="0"/>
              <a:t> Ion System</a:t>
            </a:r>
            <a:endParaRPr lang="en-US" sz="180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succ!$B$1</c:f>
              <c:strCache>
                <c:ptCount val="1"/>
                <c:pt idx="0">
                  <c:v>TriQ-1QOpt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succ!$A$2:$A$10</c:f>
              <c:strCache>
                <c:ptCount val="9"/>
                <c:pt idx="0">
                  <c:v>QFT</c:v>
                </c:pt>
                <c:pt idx="1">
                  <c:v>HS2</c:v>
                </c:pt>
                <c:pt idx="2">
                  <c:v>Toffoli</c:v>
                </c:pt>
                <c:pt idx="3">
                  <c:v>Fredkin</c:v>
                </c:pt>
                <c:pt idx="4">
                  <c:v>Or</c:v>
                </c:pt>
                <c:pt idx="5">
                  <c:v>Peres</c:v>
                </c:pt>
                <c:pt idx="6">
                  <c:v>HS4</c:v>
                </c:pt>
                <c:pt idx="7">
                  <c:v>Adder</c:v>
                </c:pt>
                <c:pt idx="8">
                  <c:v>BV4</c:v>
                </c:pt>
              </c:strCache>
            </c:strRef>
          </c:cat>
          <c:val>
            <c:numRef>
              <c:f>succ!$B$2:$B$10</c:f>
              <c:numCache>
                <c:formatCode>General</c:formatCode>
                <c:ptCount val="9"/>
                <c:pt idx="0">
                  <c:v>0.95080000000000031</c:v>
                </c:pt>
                <c:pt idx="1">
                  <c:v>0.97870000000000035</c:v>
                </c:pt>
                <c:pt idx="2">
                  <c:v>0.94430000000000003</c:v>
                </c:pt>
                <c:pt idx="3">
                  <c:v>0.9022</c:v>
                </c:pt>
                <c:pt idx="4">
                  <c:v>0.92290000000000005</c:v>
                </c:pt>
                <c:pt idx="5">
                  <c:v>0.95880000000000032</c:v>
                </c:pt>
                <c:pt idx="6">
                  <c:v>0.96860000000000035</c:v>
                </c:pt>
                <c:pt idx="7">
                  <c:v>0.84070000000000034</c:v>
                </c:pt>
                <c:pt idx="8">
                  <c:v>0.96519999999999995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1C-0F4C-A5E6-C3667727BD76}"/>
            </c:ext>
          </c:extLst>
        </c:ser>
        <c:gapWidth val="219"/>
        <c:overlap val="-27"/>
        <c:axId val="66132608"/>
        <c:axId val="66999808"/>
      </c:barChart>
      <c:catAx>
        <c:axId val="66132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99808"/>
        <c:crosses val="autoZero"/>
        <c:auto val="1"/>
        <c:lblAlgn val="ctr"/>
        <c:lblOffset val="100"/>
      </c:catAx>
      <c:valAx>
        <c:axId val="66999808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Measured</a:t>
                </a:r>
                <a:r>
                  <a:rPr lang="en-US" sz="1600" baseline="0" dirty="0"/>
                  <a:t> Success Rate</a:t>
                </a: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3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7627A-BF06-974A-8D13-13C3213686D6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C1EB76-775E-394C-A5A1-A18F76C75FE2}">
      <dgm:prSet/>
      <dgm:spPr/>
      <dgm:t>
        <a:bodyPr/>
        <a:lstStyle/>
        <a:p>
          <a:r>
            <a:rPr lang="en-US" dirty="0"/>
            <a:t>Low qubit count</a:t>
          </a:r>
        </a:p>
        <a:p>
          <a:r>
            <a:rPr lang="en-US" dirty="0"/>
            <a:t>5-72</a:t>
          </a:r>
        </a:p>
      </dgm:t>
    </dgm:pt>
    <dgm:pt modelId="{80F94A16-54DA-7344-920C-570D84580D44}" type="parTrans" cxnId="{C1B29240-33B0-3D4E-A027-78E3E3803EC7}">
      <dgm:prSet/>
      <dgm:spPr/>
      <dgm:t>
        <a:bodyPr/>
        <a:lstStyle/>
        <a:p>
          <a:endParaRPr lang="en-US"/>
        </a:p>
      </dgm:t>
    </dgm:pt>
    <dgm:pt modelId="{39507EC7-4873-1442-9A6B-996FCC53720B}" type="sibTrans" cxnId="{C1B29240-33B0-3D4E-A027-78E3E3803EC7}">
      <dgm:prSet/>
      <dgm:spPr/>
      <dgm:t>
        <a:bodyPr/>
        <a:lstStyle/>
        <a:p>
          <a:endParaRPr lang="en-US"/>
        </a:p>
      </dgm:t>
    </dgm:pt>
    <dgm:pt modelId="{DE0D0EBB-BFEA-254F-B7F8-750F7230F044}">
      <dgm:prSet/>
      <dgm:spPr/>
      <dgm:t>
        <a:bodyPr/>
        <a:lstStyle/>
        <a:p>
          <a:r>
            <a:rPr lang="en-US" dirty="0"/>
            <a:t>High gate error rates </a:t>
          </a:r>
        </a:p>
        <a:p>
          <a:r>
            <a:rPr lang="en-US" dirty="0"/>
            <a:t>1-10%</a:t>
          </a:r>
        </a:p>
      </dgm:t>
    </dgm:pt>
    <dgm:pt modelId="{35EF1D7B-C168-3A4C-91D2-0E8951CADDD5}" type="parTrans" cxnId="{58B5B4AE-22BB-EF49-BD79-A19DE7DDEAAF}">
      <dgm:prSet/>
      <dgm:spPr/>
      <dgm:t>
        <a:bodyPr/>
        <a:lstStyle/>
        <a:p>
          <a:endParaRPr lang="en-US"/>
        </a:p>
      </dgm:t>
    </dgm:pt>
    <dgm:pt modelId="{85F6FFCD-9B29-644C-BD30-B51147EE710F}" type="sibTrans" cxnId="{58B5B4AE-22BB-EF49-BD79-A19DE7DDEAAF}">
      <dgm:prSet/>
      <dgm:spPr/>
      <dgm:t>
        <a:bodyPr/>
        <a:lstStyle/>
        <a:p>
          <a:endParaRPr lang="en-US"/>
        </a:p>
      </dgm:t>
    </dgm:pt>
    <dgm:pt modelId="{D66DED97-2558-2446-AFB6-D9F6E62ACC99}">
      <dgm:prSet/>
      <dgm:spPr/>
      <dgm:t>
        <a:bodyPr/>
        <a:lstStyle/>
        <a:p>
          <a:r>
            <a:rPr lang="en-US" dirty="0"/>
            <a:t>Low coherence time </a:t>
          </a:r>
        </a:p>
        <a:p>
          <a:r>
            <a:rPr lang="en-US" dirty="0"/>
            <a:t>100us</a:t>
          </a:r>
        </a:p>
      </dgm:t>
    </dgm:pt>
    <dgm:pt modelId="{9EF9337F-4100-0940-93F8-27F4C841B0C5}" type="parTrans" cxnId="{CE9160DD-4424-C94C-B824-2630013250BC}">
      <dgm:prSet/>
      <dgm:spPr/>
      <dgm:t>
        <a:bodyPr/>
        <a:lstStyle/>
        <a:p>
          <a:endParaRPr lang="en-US"/>
        </a:p>
      </dgm:t>
    </dgm:pt>
    <dgm:pt modelId="{39BEABCC-9724-2842-BEDB-BCD11D60909D}" type="sibTrans" cxnId="{CE9160DD-4424-C94C-B824-2630013250BC}">
      <dgm:prSet/>
      <dgm:spPr/>
      <dgm:t>
        <a:bodyPr/>
        <a:lstStyle/>
        <a:p>
          <a:endParaRPr lang="en-US"/>
        </a:p>
      </dgm:t>
    </dgm:pt>
    <dgm:pt modelId="{283CBDF7-F833-C44A-A579-3BA82A9FE303}" type="pres">
      <dgm:prSet presAssocID="{8767627A-BF06-974A-8D13-13C3213686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E974ED-D6E9-5E4A-A57C-6DF32C154D39}" type="pres">
      <dgm:prSet presAssocID="{07C1EB76-775E-394C-A5A1-A18F76C75FE2}" presName="node" presStyleLbl="node1" presStyleIdx="0" presStyleCnt="3" custScaleX="71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0FE4C-7833-E049-B614-AEDCD70C6CDF}" type="pres">
      <dgm:prSet presAssocID="{39507EC7-4873-1442-9A6B-996FCC53720B}" presName="sibTrans" presStyleCnt="0"/>
      <dgm:spPr/>
    </dgm:pt>
    <dgm:pt modelId="{964FD1C2-5F47-0D44-86D1-29CE0A8E97AB}" type="pres">
      <dgm:prSet presAssocID="{DE0D0EBB-BFEA-254F-B7F8-750F7230F044}" presName="node" presStyleLbl="node1" presStyleIdx="1" presStyleCnt="3" custScaleX="92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0671E-1C05-2444-9224-949845250E1E}" type="pres">
      <dgm:prSet presAssocID="{85F6FFCD-9B29-644C-BD30-B51147EE710F}" presName="sibTrans" presStyleCnt="0"/>
      <dgm:spPr/>
    </dgm:pt>
    <dgm:pt modelId="{97F949EC-873E-014C-8B09-987CC289E52E}" type="pres">
      <dgm:prSet presAssocID="{D66DED97-2558-2446-AFB6-D9F6E62ACC99}" presName="node" presStyleLbl="node1" presStyleIdx="2" presStyleCnt="3" custScaleX="81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B29240-33B0-3D4E-A027-78E3E3803EC7}" srcId="{8767627A-BF06-974A-8D13-13C3213686D6}" destId="{07C1EB76-775E-394C-A5A1-A18F76C75FE2}" srcOrd="0" destOrd="0" parTransId="{80F94A16-54DA-7344-920C-570D84580D44}" sibTransId="{39507EC7-4873-1442-9A6B-996FCC53720B}"/>
    <dgm:cxn modelId="{58B5B4AE-22BB-EF49-BD79-A19DE7DDEAAF}" srcId="{8767627A-BF06-974A-8D13-13C3213686D6}" destId="{DE0D0EBB-BFEA-254F-B7F8-750F7230F044}" srcOrd="1" destOrd="0" parTransId="{35EF1D7B-C168-3A4C-91D2-0E8951CADDD5}" sibTransId="{85F6FFCD-9B29-644C-BD30-B51147EE710F}"/>
    <dgm:cxn modelId="{CE9160DD-4424-C94C-B824-2630013250BC}" srcId="{8767627A-BF06-974A-8D13-13C3213686D6}" destId="{D66DED97-2558-2446-AFB6-D9F6E62ACC99}" srcOrd="2" destOrd="0" parTransId="{9EF9337F-4100-0940-93F8-27F4C841B0C5}" sibTransId="{39BEABCC-9724-2842-BEDB-BCD11D60909D}"/>
    <dgm:cxn modelId="{4CFA6174-06F2-3F44-92A7-2E9B07BF3895}" type="presOf" srcId="{8767627A-BF06-974A-8D13-13C3213686D6}" destId="{283CBDF7-F833-C44A-A579-3BA82A9FE303}" srcOrd="0" destOrd="0" presId="urn:microsoft.com/office/officeart/2005/8/layout/default#1"/>
    <dgm:cxn modelId="{9CF03B03-4DA9-FC40-9E17-411C1269C4CC}" type="presOf" srcId="{D66DED97-2558-2446-AFB6-D9F6E62ACC99}" destId="{97F949EC-873E-014C-8B09-987CC289E52E}" srcOrd="0" destOrd="0" presId="urn:microsoft.com/office/officeart/2005/8/layout/default#1"/>
    <dgm:cxn modelId="{747AC7E6-1E48-1040-B8F7-F98F26CC994B}" type="presOf" srcId="{07C1EB76-775E-394C-A5A1-A18F76C75FE2}" destId="{F2E974ED-D6E9-5E4A-A57C-6DF32C154D39}" srcOrd="0" destOrd="0" presId="urn:microsoft.com/office/officeart/2005/8/layout/default#1"/>
    <dgm:cxn modelId="{C718DAC4-D93D-B644-8A5F-4080A328C7BE}" type="presOf" srcId="{DE0D0EBB-BFEA-254F-B7F8-750F7230F044}" destId="{964FD1C2-5F47-0D44-86D1-29CE0A8E97AB}" srcOrd="0" destOrd="0" presId="urn:microsoft.com/office/officeart/2005/8/layout/default#1"/>
    <dgm:cxn modelId="{C75133F7-BA60-5A48-93EF-A3ED381590F8}" type="presParOf" srcId="{283CBDF7-F833-C44A-A579-3BA82A9FE303}" destId="{F2E974ED-D6E9-5E4A-A57C-6DF32C154D39}" srcOrd="0" destOrd="0" presId="urn:microsoft.com/office/officeart/2005/8/layout/default#1"/>
    <dgm:cxn modelId="{B7C94FC0-E7C6-9643-9839-EF1AAB908A27}" type="presParOf" srcId="{283CBDF7-F833-C44A-A579-3BA82A9FE303}" destId="{E4A0FE4C-7833-E049-B614-AEDCD70C6CDF}" srcOrd="1" destOrd="0" presId="urn:microsoft.com/office/officeart/2005/8/layout/default#1"/>
    <dgm:cxn modelId="{5F6C25F9-1FDF-7545-A281-C40B07E09B7F}" type="presParOf" srcId="{283CBDF7-F833-C44A-A579-3BA82A9FE303}" destId="{964FD1C2-5F47-0D44-86D1-29CE0A8E97AB}" srcOrd="2" destOrd="0" presId="urn:microsoft.com/office/officeart/2005/8/layout/default#1"/>
    <dgm:cxn modelId="{24EA9B2E-EA35-2E49-846E-E71549C7AA54}" type="presParOf" srcId="{283CBDF7-F833-C44A-A579-3BA82A9FE303}" destId="{7A60671E-1C05-2444-9224-949845250E1E}" srcOrd="3" destOrd="0" presId="urn:microsoft.com/office/officeart/2005/8/layout/default#1"/>
    <dgm:cxn modelId="{CA13E25B-21D5-E249-B778-47CBE708C903}" type="presParOf" srcId="{283CBDF7-F833-C44A-A579-3BA82A9FE303}" destId="{97F949EC-873E-014C-8B09-987CC289E52E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DF31A5-7DBC-F64E-AF6B-EC6C019F64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514544-2623-8845-9317-177218DD601A}">
      <dgm:prSet phldrT="[Text]" custT="1"/>
      <dgm:spPr/>
      <dgm:t>
        <a:bodyPr/>
        <a:lstStyle/>
        <a:p>
          <a:pPr algn="l"/>
          <a:r>
            <a:rPr lang="en-US" sz="2800" dirty="0"/>
            <a:t>CNOT Error Rate             </a:t>
          </a:r>
          <a:r>
            <a:rPr lang="en-US" sz="2800" dirty="0">
              <a:solidFill>
                <a:srgbClr val="FFFF00"/>
              </a:solidFill>
            </a:rPr>
            <a:t>2-62% </a:t>
          </a:r>
        </a:p>
      </dgm:t>
    </dgm:pt>
    <dgm:pt modelId="{31E47CAA-34E7-0144-B6AD-DF0003F8FAF8}" type="parTrans" cxnId="{566CFA9D-2857-FF4B-A64A-56D41313314F}">
      <dgm:prSet/>
      <dgm:spPr/>
      <dgm:t>
        <a:bodyPr/>
        <a:lstStyle/>
        <a:p>
          <a:pPr algn="l"/>
          <a:endParaRPr lang="en-US" sz="1200"/>
        </a:p>
      </dgm:t>
    </dgm:pt>
    <dgm:pt modelId="{640CBB5D-9EC6-EA45-AB2B-36A7DAA81140}" type="sibTrans" cxnId="{566CFA9D-2857-FF4B-A64A-56D41313314F}">
      <dgm:prSet/>
      <dgm:spPr/>
      <dgm:t>
        <a:bodyPr/>
        <a:lstStyle/>
        <a:p>
          <a:pPr algn="l"/>
          <a:endParaRPr lang="en-US" sz="1200"/>
        </a:p>
      </dgm:t>
    </dgm:pt>
    <dgm:pt modelId="{EE542DF5-1207-9A41-BA65-378F3ED0F70A}">
      <dgm:prSet phldrT="[Text]" custT="1"/>
      <dgm:spPr/>
      <dgm:t>
        <a:bodyPr/>
        <a:lstStyle/>
        <a:p>
          <a:pPr algn="l"/>
          <a:r>
            <a:rPr lang="en-US" sz="2800" dirty="0"/>
            <a:t>1Q Gate Error Rate     </a:t>
          </a:r>
          <a:r>
            <a:rPr lang="en-US" sz="2800" dirty="0">
              <a:solidFill>
                <a:srgbClr val="FFFF00"/>
              </a:solidFill>
            </a:rPr>
            <a:t>0.1-16%</a:t>
          </a:r>
          <a:endParaRPr lang="en-US" sz="2800" b="0" dirty="0">
            <a:solidFill>
              <a:srgbClr val="FFFF00"/>
            </a:solidFill>
          </a:endParaRPr>
        </a:p>
      </dgm:t>
    </dgm:pt>
    <dgm:pt modelId="{F9CAF7C8-01C1-7149-AE66-4166EB4E0AF4}" type="parTrans" cxnId="{CD380E67-8867-814F-B349-57D24E81DF11}">
      <dgm:prSet/>
      <dgm:spPr/>
      <dgm:t>
        <a:bodyPr/>
        <a:lstStyle/>
        <a:p>
          <a:pPr algn="l"/>
          <a:endParaRPr lang="en-US" sz="1200"/>
        </a:p>
      </dgm:t>
    </dgm:pt>
    <dgm:pt modelId="{F810EB2C-0651-4F46-8774-EDCEA61EE284}" type="sibTrans" cxnId="{CD380E67-8867-814F-B349-57D24E81DF11}">
      <dgm:prSet/>
      <dgm:spPr/>
      <dgm:t>
        <a:bodyPr/>
        <a:lstStyle/>
        <a:p>
          <a:pPr algn="l"/>
          <a:endParaRPr lang="en-US" sz="1200"/>
        </a:p>
      </dgm:t>
    </dgm:pt>
    <dgm:pt modelId="{6CEAA3E8-8BF7-F545-BC72-DD67DEDE2B8B}">
      <dgm:prSet phldrT="[Text]" custT="1"/>
      <dgm:spPr/>
      <dgm:t>
        <a:bodyPr/>
        <a:lstStyle/>
        <a:p>
          <a:pPr algn="l"/>
          <a:r>
            <a:rPr lang="en-US" sz="2800" dirty="0"/>
            <a:t>Readout Error Rate        </a:t>
          </a:r>
          <a:r>
            <a:rPr lang="en-US" sz="2800" dirty="0">
              <a:solidFill>
                <a:srgbClr val="FFFF00"/>
              </a:solidFill>
            </a:rPr>
            <a:t>2-48%</a:t>
          </a:r>
          <a:endParaRPr lang="en-US" sz="2800" b="0" dirty="0">
            <a:solidFill>
              <a:srgbClr val="FFFF00"/>
            </a:solidFill>
          </a:endParaRPr>
        </a:p>
      </dgm:t>
    </dgm:pt>
    <dgm:pt modelId="{2437D5C8-14C8-B74E-8F54-2E3376ACF0F4}" type="parTrans" cxnId="{DB352F90-2CE1-8B42-96F0-596A954B780A}">
      <dgm:prSet/>
      <dgm:spPr/>
      <dgm:t>
        <a:bodyPr/>
        <a:lstStyle/>
        <a:p>
          <a:endParaRPr lang="en-US" sz="1200"/>
        </a:p>
      </dgm:t>
    </dgm:pt>
    <dgm:pt modelId="{F787ECF5-A79E-EE44-861B-C5D4BC9A12CC}" type="sibTrans" cxnId="{DB352F90-2CE1-8B42-96F0-596A954B780A}">
      <dgm:prSet/>
      <dgm:spPr/>
      <dgm:t>
        <a:bodyPr/>
        <a:lstStyle/>
        <a:p>
          <a:endParaRPr lang="en-US" sz="1200"/>
        </a:p>
      </dgm:t>
    </dgm:pt>
    <dgm:pt modelId="{58F27574-A468-3446-9F4F-DAE3D81E9FEE}" type="pres">
      <dgm:prSet presAssocID="{50DF31A5-7DBC-F64E-AF6B-EC6C019F64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4E9AAE-0B80-7448-8379-84D2C2C911A5}" type="pres">
      <dgm:prSet presAssocID="{AB514544-2623-8845-9317-177218DD601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C0DFF-8AA5-CD4C-98CB-5412ADBCC1D5}" type="pres">
      <dgm:prSet presAssocID="{640CBB5D-9EC6-EA45-AB2B-36A7DAA81140}" presName="spacer" presStyleCnt="0"/>
      <dgm:spPr/>
    </dgm:pt>
    <dgm:pt modelId="{0BDF6AF4-721C-9B4F-BDF1-94081ACC9505}" type="pres">
      <dgm:prSet presAssocID="{6CEAA3E8-8BF7-F545-BC72-DD67DEDE2B8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1918A-E7A0-4144-A62A-984D7FA9BA0F}" type="pres">
      <dgm:prSet presAssocID="{F787ECF5-A79E-EE44-861B-C5D4BC9A12CC}" presName="spacer" presStyleCnt="0"/>
      <dgm:spPr/>
    </dgm:pt>
    <dgm:pt modelId="{F8C8D62B-582C-9B4B-A870-67C496E4DD5C}" type="pres">
      <dgm:prSet presAssocID="{EE542DF5-1207-9A41-BA65-378F3ED0F7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787CD2-6AD0-AE48-A29B-675CE8BC27D0}" type="presOf" srcId="{50DF31A5-7DBC-F64E-AF6B-EC6C019F64F8}" destId="{58F27574-A468-3446-9F4F-DAE3D81E9FEE}" srcOrd="0" destOrd="0" presId="urn:microsoft.com/office/officeart/2005/8/layout/vList2"/>
    <dgm:cxn modelId="{D2EE4BDE-1E74-9C4E-A08D-5F8CCFAC1997}" type="presOf" srcId="{AB514544-2623-8845-9317-177218DD601A}" destId="{7A4E9AAE-0B80-7448-8379-84D2C2C911A5}" srcOrd="0" destOrd="0" presId="urn:microsoft.com/office/officeart/2005/8/layout/vList2"/>
    <dgm:cxn modelId="{9ABC598F-E0AE-1F49-BF70-8E51CD922FD3}" type="presOf" srcId="{EE542DF5-1207-9A41-BA65-378F3ED0F70A}" destId="{F8C8D62B-582C-9B4B-A870-67C496E4DD5C}" srcOrd="0" destOrd="0" presId="urn:microsoft.com/office/officeart/2005/8/layout/vList2"/>
    <dgm:cxn modelId="{DB352F90-2CE1-8B42-96F0-596A954B780A}" srcId="{50DF31A5-7DBC-F64E-AF6B-EC6C019F64F8}" destId="{6CEAA3E8-8BF7-F545-BC72-DD67DEDE2B8B}" srcOrd="1" destOrd="0" parTransId="{2437D5C8-14C8-B74E-8F54-2E3376ACF0F4}" sibTransId="{F787ECF5-A79E-EE44-861B-C5D4BC9A12CC}"/>
    <dgm:cxn modelId="{566CFA9D-2857-FF4B-A64A-56D41313314F}" srcId="{50DF31A5-7DBC-F64E-AF6B-EC6C019F64F8}" destId="{AB514544-2623-8845-9317-177218DD601A}" srcOrd="0" destOrd="0" parTransId="{31E47CAA-34E7-0144-B6AD-DF0003F8FAF8}" sibTransId="{640CBB5D-9EC6-EA45-AB2B-36A7DAA81140}"/>
    <dgm:cxn modelId="{CD380E67-8867-814F-B349-57D24E81DF11}" srcId="{50DF31A5-7DBC-F64E-AF6B-EC6C019F64F8}" destId="{EE542DF5-1207-9A41-BA65-378F3ED0F70A}" srcOrd="2" destOrd="0" parTransId="{F9CAF7C8-01C1-7149-AE66-4166EB4E0AF4}" sibTransId="{F810EB2C-0651-4F46-8774-EDCEA61EE284}"/>
    <dgm:cxn modelId="{B3161DC0-80FB-FB46-8660-134ADCD094AC}" type="presOf" srcId="{6CEAA3E8-8BF7-F545-BC72-DD67DEDE2B8B}" destId="{0BDF6AF4-721C-9B4F-BDF1-94081ACC9505}" srcOrd="0" destOrd="0" presId="urn:microsoft.com/office/officeart/2005/8/layout/vList2"/>
    <dgm:cxn modelId="{E414ABAA-EEDC-934A-ABE0-8F4B0EEFD54E}" type="presParOf" srcId="{58F27574-A468-3446-9F4F-DAE3D81E9FEE}" destId="{7A4E9AAE-0B80-7448-8379-84D2C2C911A5}" srcOrd="0" destOrd="0" presId="urn:microsoft.com/office/officeart/2005/8/layout/vList2"/>
    <dgm:cxn modelId="{C5852D66-D2E1-7E41-8939-5E37BCEA8FA8}" type="presParOf" srcId="{58F27574-A468-3446-9F4F-DAE3D81E9FEE}" destId="{29FC0DFF-8AA5-CD4C-98CB-5412ADBCC1D5}" srcOrd="1" destOrd="0" presId="urn:microsoft.com/office/officeart/2005/8/layout/vList2"/>
    <dgm:cxn modelId="{6FCAE29F-B413-7941-BDDC-B31FBD018A14}" type="presParOf" srcId="{58F27574-A468-3446-9F4F-DAE3D81E9FEE}" destId="{0BDF6AF4-721C-9B4F-BDF1-94081ACC9505}" srcOrd="2" destOrd="0" presId="urn:microsoft.com/office/officeart/2005/8/layout/vList2"/>
    <dgm:cxn modelId="{51A81B36-771D-0949-AE65-0E8A472C0847}" type="presParOf" srcId="{58F27574-A468-3446-9F4F-DAE3D81E9FEE}" destId="{BAF1918A-E7A0-4144-A62A-984D7FA9BA0F}" srcOrd="3" destOrd="0" presId="urn:microsoft.com/office/officeart/2005/8/layout/vList2"/>
    <dgm:cxn modelId="{00D0E41C-9C52-A046-AB5A-A2F242CD28C5}" type="presParOf" srcId="{58F27574-A468-3446-9F4F-DAE3D81E9FEE}" destId="{F8C8D62B-582C-9B4B-A870-67C496E4DD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DF31A5-7DBC-F64E-AF6B-EC6C019F64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AF212-29BE-9348-930D-9CA21226037C}">
      <dgm:prSet phldrT="[Text]" custT="1"/>
      <dgm:spPr/>
      <dgm:t>
        <a:bodyPr/>
        <a:lstStyle/>
        <a:p>
          <a:pPr algn="l"/>
          <a:r>
            <a:rPr lang="en-US" sz="2800" dirty="0"/>
            <a:t>Coherence Time         </a:t>
          </a:r>
          <a:r>
            <a:rPr lang="en-US" sz="2800" dirty="0">
              <a:solidFill>
                <a:srgbClr val="FFFF00"/>
              </a:solidFill>
            </a:rPr>
            <a:t>5-195 us</a:t>
          </a:r>
        </a:p>
      </dgm:t>
    </dgm:pt>
    <dgm:pt modelId="{842746A2-CD22-294D-8FF3-018404A789B1}" type="parTrans" cxnId="{EB1C5B2E-CCC2-5D41-AD17-E743B6C0575F}">
      <dgm:prSet/>
      <dgm:spPr/>
      <dgm:t>
        <a:bodyPr/>
        <a:lstStyle/>
        <a:p>
          <a:pPr algn="l"/>
          <a:endParaRPr lang="en-US" sz="1000"/>
        </a:p>
      </dgm:t>
    </dgm:pt>
    <dgm:pt modelId="{90C3EFC4-EE48-3344-A6DC-A3ECC40D5631}" type="sibTrans" cxnId="{EB1C5B2E-CCC2-5D41-AD17-E743B6C0575F}">
      <dgm:prSet/>
      <dgm:spPr/>
      <dgm:t>
        <a:bodyPr/>
        <a:lstStyle/>
        <a:p>
          <a:pPr algn="l"/>
          <a:endParaRPr lang="en-US" sz="1000"/>
        </a:p>
      </dgm:t>
    </dgm:pt>
    <dgm:pt modelId="{1167B490-63FC-624F-A560-A4B4274842F6}">
      <dgm:prSet phldrT="[Text]" custT="1"/>
      <dgm:spPr/>
      <dgm:t>
        <a:bodyPr/>
        <a:lstStyle/>
        <a:p>
          <a:pPr algn="l"/>
          <a:r>
            <a:rPr lang="en-US" sz="2800" dirty="0"/>
            <a:t>Gate Time        </a:t>
          </a:r>
          <a:r>
            <a:rPr lang="en-US" sz="2800" dirty="0">
              <a:solidFill>
                <a:srgbClr val="FFFF00"/>
              </a:solidFill>
            </a:rPr>
            <a:t>        170-390 ns</a:t>
          </a:r>
        </a:p>
      </dgm:t>
    </dgm:pt>
    <dgm:pt modelId="{149C8BC2-32FD-4A4D-BB68-574D7521B8D8}" type="parTrans" cxnId="{7DAD5D8F-C7F8-A84A-A6E6-37855B037A17}">
      <dgm:prSet/>
      <dgm:spPr/>
      <dgm:t>
        <a:bodyPr/>
        <a:lstStyle/>
        <a:p>
          <a:pPr algn="l"/>
          <a:endParaRPr lang="en-US" sz="1000"/>
        </a:p>
      </dgm:t>
    </dgm:pt>
    <dgm:pt modelId="{0D8EFECC-809B-D24B-84FF-A73F916DD8FD}" type="sibTrans" cxnId="{7DAD5D8F-C7F8-A84A-A6E6-37855B037A17}">
      <dgm:prSet/>
      <dgm:spPr/>
      <dgm:t>
        <a:bodyPr/>
        <a:lstStyle/>
        <a:p>
          <a:pPr algn="l"/>
          <a:endParaRPr lang="en-US" sz="1000"/>
        </a:p>
      </dgm:t>
    </dgm:pt>
    <dgm:pt modelId="{58F27574-A468-3446-9F4F-DAE3D81E9FEE}" type="pres">
      <dgm:prSet presAssocID="{50DF31A5-7DBC-F64E-AF6B-EC6C019F64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EEB204-819C-E64E-8CD0-46F0E4F59B37}" type="pres">
      <dgm:prSet presAssocID="{9DDAF212-29BE-9348-930D-9CA21226037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117C6-3D4A-4846-AB28-3B76AF013812}" type="pres">
      <dgm:prSet presAssocID="{90C3EFC4-EE48-3344-A6DC-A3ECC40D5631}" presName="spacer" presStyleCnt="0"/>
      <dgm:spPr/>
    </dgm:pt>
    <dgm:pt modelId="{7C73A7AE-038F-144F-8165-65F877DFBB06}" type="pres">
      <dgm:prSet presAssocID="{1167B490-63FC-624F-A560-A4B4274842F6}" presName="parentText" presStyleLbl="node1" presStyleIdx="1" presStyleCnt="2" custLinFactNeighborX="-2107" custLinFactNeighborY="-6190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1C5B2E-CCC2-5D41-AD17-E743B6C0575F}" srcId="{50DF31A5-7DBC-F64E-AF6B-EC6C019F64F8}" destId="{9DDAF212-29BE-9348-930D-9CA21226037C}" srcOrd="0" destOrd="0" parTransId="{842746A2-CD22-294D-8FF3-018404A789B1}" sibTransId="{90C3EFC4-EE48-3344-A6DC-A3ECC40D5631}"/>
    <dgm:cxn modelId="{EB449754-C9AC-AB42-8427-059A6E14D00C}" type="presOf" srcId="{9DDAF212-29BE-9348-930D-9CA21226037C}" destId="{09EEB204-819C-E64E-8CD0-46F0E4F59B37}" srcOrd="0" destOrd="0" presId="urn:microsoft.com/office/officeart/2005/8/layout/vList2"/>
    <dgm:cxn modelId="{3878B6B8-7C99-2A43-BBF3-119037D2E355}" type="presOf" srcId="{1167B490-63FC-624F-A560-A4B4274842F6}" destId="{7C73A7AE-038F-144F-8165-65F877DFBB06}" srcOrd="0" destOrd="0" presId="urn:microsoft.com/office/officeart/2005/8/layout/vList2"/>
    <dgm:cxn modelId="{27787CD2-6AD0-AE48-A29B-675CE8BC27D0}" type="presOf" srcId="{50DF31A5-7DBC-F64E-AF6B-EC6C019F64F8}" destId="{58F27574-A468-3446-9F4F-DAE3D81E9FEE}" srcOrd="0" destOrd="0" presId="urn:microsoft.com/office/officeart/2005/8/layout/vList2"/>
    <dgm:cxn modelId="{7DAD5D8F-C7F8-A84A-A6E6-37855B037A17}" srcId="{50DF31A5-7DBC-F64E-AF6B-EC6C019F64F8}" destId="{1167B490-63FC-624F-A560-A4B4274842F6}" srcOrd="1" destOrd="0" parTransId="{149C8BC2-32FD-4A4D-BB68-574D7521B8D8}" sibTransId="{0D8EFECC-809B-D24B-84FF-A73F916DD8FD}"/>
    <dgm:cxn modelId="{5F66B46B-FC77-DA4A-8FB8-9958D4B304B0}" type="presParOf" srcId="{58F27574-A468-3446-9F4F-DAE3D81E9FEE}" destId="{09EEB204-819C-E64E-8CD0-46F0E4F59B37}" srcOrd="0" destOrd="0" presId="urn:microsoft.com/office/officeart/2005/8/layout/vList2"/>
    <dgm:cxn modelId="{54608693-381F-9A4E-8397-2A4254641668}" type="presParOf" srcId="{58F27574-A468-3446-9F4F-DAE3D81E9FEE}" destId="{51F117C6-3D4A-4846-AB28-3B76AF013812}" srcOrd="1" destOrd="0" presId="urn:microsoft.com/office/officeart/2005/8/layout/vList2"/>
    <dgm:cxn modelId="{CCE1A734-CE20-AA43-BC3E-1D89799CD9DD}" type="presParOf" srcId="{58F27574-A468-3446-9F4F-DAE3D81E9FEE}" destId="{7C73A7AE-038F-144F-8165-65F877DFBB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56497B-DF7E-B84C-88A1-40884B77481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8587DDDB-147F-5648-BFEF-432085228596}">
      <dgm:prSet phldrT="[Text]"/>
      <dgm:spPr/>
      <dgm:t>
        <a:bodyPr/>
        <a:lstStyle/>
        <a:p>
          <a:r>
            <a:rPr lang="en-US" dirty="0"/>
            <a:t>CNOT </a:t>
          </a:r>
        </a:p>
        <a:p>
          <a:r>
            <a:rPr lang="en-US" dirty="0"/>
            <a:t>5% error</a:t>
          </a:r>
        </a:p>
      </dgm:t>
    </dgm:pt>
    <dgm:pt modelId="{731DD01B-7A85-FB42-94DD-80D66C27B938}" type="parTrans" cxnId="{DD910273-9CDE-5B48-9AAB-D60F4D29ECA0}">
      <dgm:prSet/>
      <dgm:spPr/>
      <dgm:t>
        <a:bodyPr/>
        <a:lstStyle/>
        <a:p>
          <a:endParaRPr lang="en-US"/>
        </a:p>
      </dgm:t>
    </dgm:pt>
    <dgm:pt modelId="{AAF80F0A-ACF3-FF43-ACAE-B287830FA366}" type="sibTrans" cxnId="{DD910273-9CDE-5B48-9AAB-D60F4D29ECA0}">
      <dgm:prSet/>
      <dgm:spPr/>
      <dgm:t>
        <a:bodyPr/>
        <a:lstStyle/>
        <a:p>
          <a:endParaRPr lang="en-US"/>
        </a:p>
      </dgm:t>
    </dgm:pt>
    <dgm:pt modelId="{DF3767BC-0B6C-F54E-A9A8-DFCC9C6F90CA}">
      <dgm:prSet phldrT="[Text]"/>
      <dgm:spPr/>
      <dgm:t>
        <a:bodyPr/>
        <a:lstStyle/>
        <a:p>
          <a:r>
            <a:rPr lang="en-US" dirty="0"/>
            <a:t>CNOT</a:t>
          </a:r>
        </a:p>
        <a:p>
          <a:r>
            <a:rPr lang="en-US" dirty="0"/>
            <a:t>5% error</a:t>
          </a:r>
        </a:p>
      </dgm:t>
    </dgm:pt>
    <dgm:pt modelId="{30011CAC-5033-1345-BD3A-0E3913D7C153}" type="parTrans" cxnId="{18DDE29D-AA29-DC47-B2B8-FF158F6A7851}">
      <dgm:prSet/>
      <dgm:spPr/>
      <dgm:t>
        <a:bodyPr/>
        <a:lstStyle/>
        <a:p>
          <a:endParaRPr lang="en-US"/>
        </a:p>
      </dgm:t>
    </dgm:pt>
    <dgm:pt modelId="{0F78D7BE-EF30-2C47-9F07-8DBDB5330F3A}" type="sibTrans" cxnId="{18DDE29D-AA29-DC47-B2B8-FF158F6A7851}">
      <dgm:prSet/>
      <dgm:spPr/>
      <dgm:t>
        <a:bodyPr/>
        <a:lstStyle/>
        <a:p>
          <a:endParaRPr lang="en-US"/>
        </a:p>
      </dgm:t>
    </dgm:pt>
    <dgm:pt modelId="{093E6BD5-3EDB-F345-B93B-43BED749C4FD}">
      <dgm:prSet phldrT="[Text]"/>
      <dgm:spPr/>
      <dgm:t>
        <a:bodyPr/>
        <a:lstStyle/>
        <a:p>
          <a:r>
            <a:rPr lang="en-US" dirty="0"/>
            <a:t>CNOT</a:t>
          </a:r>
        </a:p>
        <a:p>
          <a:r>
            <a:rPr lang="en-US" dirty="0"/>
            <a:t>5% Error</a:t>
          </a:r>
        </a:p>
      </dgm:t>
    </dgm:pt>
    <dgm:pt modelId="{2D114EC8-CD25-E345-98CF-6587CEF85315}" type="parTrans" cxnId="{C8AD1C54-9E54-6244-9599-9453503C6782}">
      <dgm:prSet/>
      <dgm:spPr/>
      <dgm:t>
        <a:bodyPr/>
        <a:lstStyle/>
        <a:p>
          <a:endParaRPr lang="en-US"/>
        </a:p>
      </dgm:t>
    </dgm:pt>
    <dgm:pt modelId="{9FB2D807-68E2-BB4F-8735-E5E538F90C21}" type="sibTrans" cxnId="{C8AD1C54-9E54-6244-9599-9453503C6782}">
      <dgm:prSet/>
      <dgm:spPr/>
      <dgm:t>
        <a:bodyPr/>
        <a:lstStyle/>
        <a:p>
          <a:endParaRPr lang="en-US"/>
        </a:p>
      </dgm:t>
    </dgm:pt>
    <dgm:pt modelId="{9E20DE6E-FC7E-2940-9E29-137C7FA9B907}" type="pres">
      <dgm:prSet presAssocID="{2756497B-DF7E-B84C-88A1-40884B77481C}" presName="Name0" presStyleCnt="0">
        <dgm:presLayoutVars>
          <dgm:dir/>
          <dgm:resizeHandles val="exact"/>
        </dgm:presLayoutVars>
      </dgm:prSet>
      <dgm:spPr/>
    </dgm:pt>
    <dgm:pt modelId="{C34D1612-52A3-BB4F-93F2-5D177FEF8F3E}" type="pres">
      <dgm:prSet presAssocID="{8587DDDB-147F-5648-BFEF-43208522859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390D2-6D5E-E34E-871B-270B8FDE0314}" type="pres">
      <dgm:prSet presAssocID="{AAF80F0A-ACF3-FF43-ACAE-B287830FA366}" presName="parSpace" presStyleCnt="0"/>
      <dgm:spPr/>
    </dgm:pt>
    <dgm:pt modelId="{0D90AED7-A5B9-B949-A958-8D581D57300D}" type="pres">
      <dgm:prSet presAssocID="{DF3767BC-0B6C-F54E-A9A8-DFCC9C6F90CA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22D73-DF03-3D4A-B056-EC00BC8C9B30}" type="pres">
      <dgm:prSet presAssocID="{0F78D7BE-EF30-2C47-9F07-8DBDB5330F3A}" presName="parSpace" presStyleCnt="0"/>
      <dgm:spPr/>
    </dgm:pt>
    <dgm:pt modelId="{DCF60F6F-F129-7B42-BE8F-E9513E771EC3}" type="pres">
      <dgm:prSet presAssocID="{093E6BD5-3EDB-F345-B93B-43BED749C4F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D27C5-CF46-A745-A813-80A2E16E9CE6}" type="presOf" srcId="{8587DDDB-147F-5648-BFEF-432085228596}" destId="{C34D1612-52A3-BB4F-93F2-5D177FEF8F3E}" srcOrd="0" destOrd="0" presId="urn:microsoft.com/office/officeart/2005/8/layout/hChevron3"/>
    <dgm:cxn modelId="{E747BFA5-2CAE-AB46-B5B1-A4813BB8B10B}" type="presOf" srcId="{093E6BD5-3EDB-F345-B93B-43BED749C4FD}" destId="{DCF60F6F-F129-7B42-BE8F-E9513E771EC3}" srcOrd="0" destOrd="0" presId="urn:microsoft.com/office/officeart/2005/8/layout/hChevron3"/>
    <dgm:cxn modelId="{DD910273-9CDE-5B48-9AAB-D60F4D29ECA0}" srcId="{2756497B-DF7E-B84C-88A1-40884B77481C}" destId="{8587DDDB-147F-5648-BFEF-432085228596}" srcOrd="0" destOrd="0" parTransId="{731DD01B-7A85-FB42-94DD-80D66C27B938}" sibTransId="{AAF80F0A-ACF3-FF43-ACAE-B287830FA366}"/>
    <dgm:cxn modelId="{6E472F66-AC60-8E47-9DA1-C6B118121C5C}" type="presOf" srcId="{DF3767BC-0B6C-F54E-A9A8-DFCC9C6F90CA}" destId="{0D90AED7-A5B9-B949-A958-8D581D57300D}" srcOrd="0" destOrd="0" presId="urn:microsoft.com/office/officeart/2005/8/layout/hChevron3"/>
    <dgm:cxn modelId="{B3E67661-B977-9E48-869A-F3DB1709CCB6}" type="presOf" srcId="{2756497B-DF7E-B84C-88A1-40884B77481C}" destId="{9E20DE6E-FC7E-2940-9E29-137C7FA9B907}" srcOrd="0" destOrd="0" presId="urn:microsoft.com/office/officeart/2005/8/layout/hChevron3"/>
    <dgm:cxn modelId="{C8AD1C54-9E54-6244-9599-9453503C6782}" srcId="{2756497B-DF7E-B84C-88A1-40884B77481C}" destId="{093E6BD5-3EDB-F345-B93B-43BED749C4FD}" srcOrd="2" destOrd="0" parTransId="{2D114EC8-CD25-E345-98CF-6587CEF85315}" sibTransId="{9FB2D807-68E2-BB4F-8735-E5E538F90C21}"/>
    <dgm:cxn modelId="{18DDE29D-AA29-DC47-B2B8-FF158F6A7851}" srcId="{2756497B-DF7E-B84C-88A1-40884B77481C}" destId="{DF3767BC-0B6C-F54E-A9A8-DFCC9C6F90CA}" srcOrd="1" destOrd="0" parTransId="{30011CAC-5033-1345-BD3A-0E3913D7C153}" sibTransId="{0F78D7BE-EF30-2C47-9F07-8DBDB5330F3A}"/>
    <dgm:cxn modelId="{EAE72017-79BE-C440-888C-ED3E1FB83BE2}" type="presParOf" srcId="{9E20DE6E-FC7E-2940-9E29-137C7FA9B907}" destId="{C34D1612-52A3-BB4F-93F2-5D177FEF8F3E}" srcOrd="0" destOrd="0" presId="urn:microsoft.com/office/officeart/2005/8/layout/hChevron3"/>
    <dgm:cxn modelId="{FFD22751-D674-4A44-8EA7-A4FC9E3493A9}" type="presParOf" srcId="{9E20DE6E-FC7E-2940-9E29-137C7FA9B907}" destId="{ADB390D2-6D5E-E34E-871B-270B8FDE0314}" srcOrd="1" destOrd="0" presId="urn:microsoft.com/office/officeart/2005/8/layout/hChevron3"/>
    <dgm:cxn modelId="{64F3FB18-EB07-7B49-ACBD-6A3FDA525DF0}" type="presParOf" srcId="{9E20DE6E-FC7E-2940-9E29-137C7FA9B907}" destId="{0D90AED7-A5B9-B949-A958-8D581D57300D}" srcOrd="2" destOrd="0" presId="urn:microsoft.com/office/officeart/2005/8/layout/hChevron3"/>
    <dgm:cxn modelId="{16FE42F2-437C-6B4C-B0D9-D1ECA8E09D49}" type="presParOf" srcId="{9E20DE6E-FC7E-2940-9E29-137C7FA9B907}" destId="{D2A22D73-DF03-3D4A-B056-EC00BC8C9B30}" srcOrd="3" destOrd="0" presId="urn:microsoft.com/office/officeart/2005/8/layout/hChevron3"/>
    <dgm:cxn modelId="{DC630B5D-7DA5-3743-A607-AC0DACBA2D96}" type="presParOf" srcId="{9E20DE6E-FC7E-2940-9E29-137C7FA9B907}" destId="{DCF60F6F-F129-7B42-BE8F-E9513E771EC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56497B-DF7E-B84C-88A1-40884B77481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87DDDB-147F-5648-BFEF-432085228596}">
      <dgm:prSet phldrT="[Text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n-US" dirty="0"/>
            <a:t>CNOT </a:t>
          </a:r>
        </a:p>
        <a:p>
          <a:r>
            <a:rPr lang="en-US" dirty="0"/>
            <a:t>5% error</a:t>
          </a:r>
        </a:p>
      </dgm:t>
    </dgm:pt>
    <dgm:pt modelId="{731DD01B-7A85-FB42-94DD-80D66C27B938}" type="parTrans" cxnId="{DD910273-9CDE-5B48-9AAB-D60F4D29ECA0}">
      <dgm:prSet/>
      <dgm:spPr/>
      <dgm:t>
        <a:bodyPr/>
        <a:lstStyle/>
        <a:p>
          <a:endParaRPr lang="en-US"/>
        </a:p>
      </dgm:t>
    </dgm:pt>
    <dgm:pt modelId="{AAF80F0A-ACF3-FF43-ACAE-B287830FA366}" type="sibTrans" cxnId="{DD910273-9CDE-5B48-9AAB-D60F4D29ECA0}">
      <dgm:prSet/>
      <dgm:spPr/>
      <dgm:t>
        <a:bodyPr/>
        <a:lstStyle/>
        <a:p>
          <a:endParaRPr lang="en-US"/>
        </a:p>
      </dgm:t>
    </dgm:pt>
    <dgm:pt modelId="{DF3767BC-0B6C-F54E-A9A8-DFCC9C6F90CA}">
      <dgm:prSet phldrT="[Text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n-US" dirty="0"/>
            <a:t>CNOT</a:t>
          </a:r>
        </a:p>
        <a:p>
          <a:r>
            <a:rPr lang="en-US" dirty="0"/>
            <a:t>5% error</a:t>
          </a:r>
        </a:p>
      </dgm:t>
    </dgm:pt>
    <dgm:pt modelId="{30011CAC-5033-1345-BD3A-0E3913D7C153}" type="parTrans" cxnId="{18DDE29D-AA29-DC47-B2B8-FF158F6A7851}">
      <dgm:prSet/>
      <dgm:spPr/>
      <dgm:t>
        <a:bodyPr/>
        <a:lstStyle/>
        <a:p>
          <a:endParaRPr lang="en-US"/>
        </a:p>
      </dgm:t>
    </dgm:pt>
    <dgm:pt modelId="{0F78D7BE-EF30-2C47-9F07-8DBDB5330F3A}" type="sibTrans" cxnId="{18DDE29D-AA29-DC47-B2B8-FF158F6A7851}">
      <dgm:prSet/>
      <dgm:spPr/>
      <dgm:t>
        <a:bodyPr/>
        <a:lstStyle/>
        <a:p>
          <a:endParaRPr lang="en-US"/>
        </a:p>
      </dgm:t>
    </dgm:pt>
    <dgm:pt modelId="{093E6BD5-3EDB-F345-B93B-43BED749C4FD}">
      <dgm:prSet phldrT="[Text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n-US" dirty="0"/>
            <a:t>CNOT</a:t>
          </a:r>
        </a:p>
        <a:p>
          <a:r>
            <a:rPr lang="en-US" dirty="0"/>
            <a:t>5% Error</a:t>
          </a:r>
        </a:p>
      </dgm:t>
    </dgm:pt>
    <dgm:pt modelId="{2D114EC8-CD25-E345-98CF-6587CEF85315}" type="parTrans" cxnId="{C8AD1C54-9E54-6244-9599-9453503C6782}">
      <dgm:prSet/>
      <dgm:spPr/>
      <dgm:t>
        <a:bodyPr/>
        <a:lstStyle/>
        <a:p>
          <a:endParaRPr lang="en-US"/>
        </a:p>
      </dgm:t>
    </dgm:pt>
    <dgm:pt modelId="{9FB2D807-68E2-BB4F-8735-E5E538F90C21}" type="sibTrans" cxnId="{C8AD1C54-9E54-6244-9599-9453503C6782}">
      <dgm:prSet/>
      <dgm:spPr/>
      <dgm:t>
        <a:bodyPr/>
        <a:lstStyle/>
        <a:p>
          <a:endParaRPr lang="en-US"/>
        </a:p>
      </dgm:t>
    </dgm:pt>
    <dgm:pt modelId="{9E20DE6E-FC7E-2940-9E29-137C7FA9B907}" type="pres">
      <dgm:prSet presAssocID="{2756497B-DF7E-B84C-88A1-40884B7748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4D1612-52A3-BB4F-93F2-5D177FEF8F3E}" type="pres">
      <dgm:prSet presAssocID="{8587DDDB-147F-5648-BFEF-43208522859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390D2-6D5E-E34E-871B-270B8FDE0314}" type="pres">
      <dgm:prSet presAssocID="{AAF80F0A-ACF3-FF43-ACAE-B287830FA366}" presName="parSpace" presStyleCnt="0"/>
      <dgm:spPr/>
    </dgm:pt>
    <dgm:pt modelId="{0D90AED7-A5B9-B949-A958-8D581D57300D}" type="pres">
      <dgm:prSet presAssocID="{DF3767BC-0B6C-F54E-A9A8-DFCC9C6F90CA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22D73-DF03-3D4A-B056-EC00BC8C9B30}" type="pres">
      <dgm:prSet presAssocID="{0F78D7BE-EF30-2C47-9F07-8DBDB5330F3A}" presName="parSpace" presStyleCnt="0"/>
      <dgm:spPr/>
    </dgm:pt>
    <dgm:pt modelId="{DCF60F6F-F129-7B42-BE8F-E9513E771EC3}" type="pres">
      <dgm:prSet presAssocID="{093E6BD5-3EDB-F345-B93B-43BED749C4F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D27C5-CF46-A745-A813-80A2E16E9CE6}" type="presOf" srcId="{8587DDDB-147F-5648-BFEF-432085228596}" destId="{C34D1612-52A3-BB4F-93F2-5D177FEF8F3E}" srcOrd="0" destOrd="0" presId="urn:microsoft.com/office/officeart/2005/8/layout/hChevron3"/>
    <dgm:cxn modelId="{E747BFA5-2CAE-AB46-B5B1-A4813BB8B10B}" type="presOf" srcId="{093E6BD5-3EDB-F345-B93B-43BED749C4FD}" destId="{DCF60F6F-F129-7B42-BE8F-E9513E771EC3}" srcOrd="0" destOrd="0" presId="urn:microsoft.com/office/officeart/2005/8/layout/hChevron3"/>
    <dgm:cxn modelId="{DD910273-9CDE-5B48-9AAB-D60F4D29ECA0}" srcId="{2756497B-DF7E-B84C-88A1-40884B77481C}" destId="{8587DDDB-147F-5648-BFEF-432085228596}" srcOrd="0" destOrd="0" parTransId="{731DD01B-7A85-FB42-94DD-80D66C27B938}" sibTransId="{AAF80F0A-ACF3-FF43-ACAE-B287830FA366}"/>
    <dgm:cxn modelId="{6E472F66-AC60-8E47-9DA1-C6B118121C5C}" type="presOf" srcId="{DF3767BC-0B6C-F54E-A9A8-DFCC9C6F90CA}" destId="{0D90AED7-A5B9-B949-A958-8D581D57300D}" srcOrd="0" destOrd="0" presId="urn:microsoft.com/office/officeart/2005/8/layout/hChevron3"/>
    <dgm:cxn modelId="{B3E67661-B977-9E48-869A-F3DB1709CCB6}" type="presOf" srcId="{2756497B-DF7E-B84C-88A1-40884B77481C}" destId="{9E20DE6E-FC7E-2940-9E29-137C7FA9B907}" srcOrd="0" destOrd="0" presId="urn:microsoft.com/office/officeart/2005/8/layout/hChevron3"/>
    <dgm:cxn modelId="{C8AD1C54-9E54-6244-9599-9453503C6782}" srcId="{2756497B-DF7E-B84C-88A1-40884B77481C}" destId="{093E6BD5-3EDB-F345-B93B-43BED749C4FD}" srcOrd="2" destOrd="0" parTransId="{2D114EC8-CD25-E345-98CF-6587CEF85315}" sibTransId="{9FB2D807-68E2-BB4F-8735-E5E538F90C21}"/>
    <dgm:cxn modelId="{18DDE29D-AA29-DC47-B2B8-FF158F6A7851}" srcId="{2756497B-DF7E-B84C-88A1-40884B77481C}" destId="{DF3767BC-0B6C-F54E-A9A8-DFCC9C6F90CA}" srcOrd="1" destOrd="0" parTransId="{30011CAC-5033-1345-BD3A-0E3913D7C153}" sibTransId="{0F78D7BE-EF30-2C47-9F07-8DBDB5330F3A}"/>
    <dgm:cxn modelId="{EAE72017-79BE-C440-888C-ED3E1FB83BE2}" type="presParOf" srcId="{9E20DE6E-FC7E-2940-9E29-137C7FA9B907}" destId="{C34D1612-52A3-BB4F-93F2-5D177FEF8F3E}" srcOrd="0" destOrd="0" presId="urn:microsoft.com/office/officeart/2005/8/layout/hChevron3"/>
    <dgm:cxn modelId="{FFD22751-D674-4A44-8EA7-A4FC9E3493A9}" type="presParOf" srcId="{9E20DE6E-FC7E-2940-9E29-137C7FA9B907}" destId="{ADB390D2-6D5E-E34E-871B-270B8FDE0314}" srcOrd="1" destOrd="0" presId="urn:microsoft.com/office/officeart/2005/8/layout/hChevron3"/>
    <dgm:cxn modelId="{64F3FB18-EB07-7B49-ACBD-6A3FDA525DF0}" type="presParOf" srcId="{9E20DE6E-FC7E-2940-9E29-137C7FA9B907}" destId="{0D90AED7-A5B9-B949-A958-8D581D57300D}" srcOrd="2" destOrd="0" presId="urn:microsoft.com/office/officeart/2005/8/layout/hChevron3"/>
    <dgm:cxn modelId="{16FE42F2-437C-6B4C-B0D9-D1ECA8E09D49}" type="presParOf" srcId="{9E20DE6E-FC7E-2940-9E29-137C7FA9B907}" destId="{D2A22D73-DF03-3D4A-B056-EC00BC8C9B30}" srcOrd="3" destOrd="0" presId="urn:microsoft.com/office/officeart/2005/8/layout/hChevron3"/>
    <dgm:cxn modelId="{DC630B5D-7DA5-3743-A607-AC0DACBA2D96}" type="presParOf" srcId="{9E20DE6E-FC7E-2940-9E29-137C7FA9B907}" destId="{DCF60F6F-F129-7B42-BE8F-E9513E771EC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56497B-DF7E-B84C-88A1-40884B77481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8587DDDB-147F-5648-BFEF-432085228596}">
      <dgm:prSet phldrT="[Text]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n-US" dirty="0"/>
            <a:t>READOUT </a:t>
          </a:r>
        </a:p>
        <a:p>
          <a:r>
            <a:rPr lang="en-US" dirty="0"/>
            <a:t>10% error</a:t>
          </a:r>
        </a:p>
      </dgm:t>
    </dgm:pt>
    <dgm:pt modelId="{731DD01B-7A85-FB42-94DD-80D66C27B938}" type="parTrans" cxnId="{DD910273-9CDE-5B48-9AAB-D60F4D29ECA0}">
      <dgm:prSet/>
      <dgm:spPr/>
      <dgm:t>
        <a:bodyPr/>
        <a:lstStyle/>
        <a:p>
          <a:endParaRPr lang="en-US"/>
        </a:p>
      </dgm:t>
    </dgm:pt>
    <dgm:pt modelId="{AAF80F0A-ACF3-FF43-ACAE-B287830FA366}" type="sibTrans" cxnId="{DD910273-9CDE-5B48-9AAB-D60F4D29ECA0}">
      <dgm:prSet/>
      <dgm:spPr/>
      <dgm:t>
        <a:bodyPr/>
        <a:lstStyle/>
        <a:p>
          <a:endParaRPr lang="en-US"/>
        </a:p>
      </dgm:t>
    </dgm:pt>
    <dgm:pt modelId="{9E20DE6E-FC7E-2940-9E29-137C7FA9B907}" type="pres">
      <dgm:prSet presAssocID="{2756497B-DF7E-B84C-88A1-40884B77481C}" presName="Name0" presStyleCnt="0">
        <dgm:presLayoutVars>
          <dgm:dir/>
          <dgm:resizeHandles val="exact"/>
        </dgm:presLayoutVars>
      </dgm:prSet>
      <dgm:spPr/>
    </dgm:pt>
    <dgm:pt modelId="{C34D1612-52A3-BB4F-93F2-5D177FEF8F3E}" type="pres">
      <dgm:prSet presAssocID="{8587DDDB-147F-5648-BFEF-432085228596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D27C5-CF46-A745-A813-80A2E16E9CE6}" type="presOf" srcId="{8587DDDB-147F-5648-BFEF-432085228596}" destId="{C34D1612-52A3-BB4F-93F2-5D177FEF8F3E}" srcOrd="0" destOrd="0" presId="urn:microsoft.com/office/officeart/2005/8/layout/hChevron3"/>
    <dgm:cxn modelId="{B3E67661-B977-9E48-869A-F3DB1709CCB6}" type="presOf" srcId="{2756497B-DF7E-B84C-88A1-40884B77481C}" destId="{9E20DE6E-FC7E-2940-9E29-137C7FA9B907}" srcOrd="0" destOrd="0" presId="urn:microsoft.com/office/officeart/2005/8/layout/hChevron3"/>
    <dgm:cxn modelId="{DD910273-9CDE-5B48-9AAB-D60F4D29ECA0}" srcId="{2756497B-DF7E-B84C-88A1-40884B77481C}" destId="{8587DDDB-147F-5648-BFEF-432085228596}" srcOrd="0" destOrd="0" parTransId="{731DD01B-7A85-FB42-94DD-80D66C27B938}" sibTransId="{AAF80F0A-ACF3-FF43-ACAE-B287830FA366}"/>
    <dgm:cxn modelId="{EAE72017-79BE-C440-888C-ED3E1FB83BE2}" type="presParOf" srcId="{9E20DE6E-FC7E-2940-9E29-137C7FA9B907}" destId="{C34D1612-52A3-BB4F-93F2-5D177FEF8F3E}" srcOrd="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12F66C-BDC0-A245-823C-7EDB876DBB21}" type="doc">
      <dgm:prSet loTypeId="urn:microsoft.com/office/officeart/2005/8/layout/process2" loCatId="list" qsTypeId="urn:microsoft.com/office/officeart/2005/8/quickstyle/simple1" qsCatId="simple" csTypeId="urn:microsoft.com/office/officeart/2005/8/colors/accent1_2" csCatId="accent1" phldr="1"/>
      <dgm:spPr/>
    </dgm:pt>
    <dgm:pt modelId="{C6FF81E3-1BF4-464A-A7A5-49BF46CF40F4}">
      <dgm:prSet phldrT="[Text]"/>
      <dgm:spPr/>
      <dgm:t>
        <a:bodyPr/>
        <a:lstStyle/>
        <a:p>
          <a:r>
            <a:rPr lang="en-US" dirty="0"/>
            <a:t>Scaffold Program</a:t>
          </a:r>
        </a:p>
      </dgm:t>
    </dgm:pt>
    <dgm:pt modelId="{E6EC3C3E-FBD2-3941-9DE0-288FD188CC27}" type="parTrans" cxnId="{A1C013CF-E8D4-634A-9DF6-DCFB95FAAF6C}">
      <dgm:prSet/>
      <dgm:spPr/>
      <dgm:t>
        <a:bodyPr/>
        <a:lstStyle/>
        <a:p>
          <a:endParaRPr lang="en-US"/>
        </a:p>
      </dgm:t>
    </dgm:pt>
    <dgm:pt modelId="{82763D96-7F73-BD43-A830-CE866780D7A9}" type="sibTrans" cxnId="{A1C013CF-E8D4-634A-9DF6-DCFB95FAAF6C}">
      <dgm:prSet/>
      <dgm:spPr/>
      <dgm:t>
        <a:bodyPr/>
        <a:lstStyle/>
        <a:p>
          <a:endParaRPr lang="en-US"/>
        </a:p>
      </dgm:t>
    </dgm:pt>
    <dgm:pt modelId="{AD7649BC-BF98-624E-B3A0-27AE0EB037CC}">
      <dgm:prSet phldrT="[Text]"/>
      <dgm:spPr/>
      <dgm:t>
        <a:bodyPr/>
        <a:lstStyle/>
        <a:p>
          <a:r>
            <a:rPr lang="en-US" dirty="0"/>
            <a:t>LLVM IR </a:t>
          </a:r>
          <a:r>
            <a:rPr lang="en-US" dirty="0" err="1"/>
            <a:t>ScaffCC</a:t>
          </a:r>
          <a:endParaRPr lang="en-US" dirty="0"/>
        </a:p>
      </dgm:t>
    </dgm:pt>
    <dgm:pt modelId="{9120DC39-7E2E-7E4F-9C6E-F954C2760090}" type="parTrans" cxnId="{FD26C0D4-4020-EB49-90FA-7D48BE7EED70}">
      <dgm:prSet/>
      <dgm:spPr/>
      <dgm:t>
        <a:bodyPr/>
        <a:lstStyle/>
        <a:p>
          <a:endParaRPr lang="en-US"/>
        </a:p>
      </dgm:t>
    </dgm:pt>
    <dgm:pt modelId="{ABE4F4EB-19B9-9F45-A965-FB32905C2126}" type="sibTrans" cxnId="{FD26C0D4-4020-EB49-90FA-7D48BE7EED70}">
      <dgm:prSet/>
      <dgm:spPr/>
      <dgm:t>
        <a:bodyPr/>
        <a:lstStyle/>
        <a:p>
          <a:endParaRPr lang="en-US"/>
        </a:p>
      </dgm:t>
    </dgm:pt>
    <dgm:pt modelId="{2C3AAE2E-7333-F041-817B-69F06AA4994F}">
      <dgm:prSet phldrT="[Text]"/>
      <dgm:spPr/>
      <dgm:t>
        <a:bodyPr/>
        <a:lstStyle/>
        <a:p>
          <a:r>
            <a:rPr lang="en-US" dirty="0"/>
            <a:t>Optimization using</a:t>
          </a:r>
        </a:p>
        <a:p>
          <a:r>
            <a:rPr lang="en-US" dirty="0"/>
            <a:t> z3 SMT Solver</a:t>
          </a:r>
        </a:p>
      </dgm:t>
    </dgm:pt>
    <dgm:pt modelId="{2A5CB184-D2E5-FA43-BEE1-615191EC2839}" type="parTrans" cxnId="{5CA34DE9-4410-3E40-B8E6-DC87520AEE28}">
      <dgm:prSet/>
      <dgm:spPr/>
      <dgm:t>
        <a:bodyPr/>
        <a:lstStyle/>
        <a:p>
          <a:endParaRPr lang="en-US"/>
        </a:p>
      </dgm:t>
    </dgm:pt>
    <dgm:pt modelId="{B339C1F2-E637-6C42-A6CA-5C8C304FDD68}" type="sibTrans" cxnId="{5CA34DE9-4410-3E40-B8E6-DC87520AEE28}">
      <dgm:prSet/>
      <dgm:spPr/>
      <dgm:t>
        <a:bodyPr/>
        <a:lstStyle/>
        <a:p>
          <a:endParaRPr lang="en-US"/>
        </a:p>
      </dgm:t>
    </dgm:pt>
    <dgm:pt modelId="{C10D8EE5-2891-9240-9FB3-6A8ADC0437DC}">
      <dgm:prSet phldrT="[Text]"/>
      <dgm:spPr/>
      <dgm:t>
        <a:bodyPr/>
        <a:lstStyle/>
        <a:p>
          <a:r>
            <a:rPr lang="en-US" dirty="0" err="1"/>
            <a:t>OpenQASM</a:t>
          </a:r>
          <a:r>
            <a:rPr lang="en-US" dirty="0"/>
            <a:t> Code</a:t>
          </a:r>
        </a:p>
      </dgm:t>
    </dgm:pt>
    <dgm:pt modelId="{93E54499-848B-614A-9D6B-E5B5841C123F}" type="parTrans" cxnId="{F28EAB99-6CDB-E44D-B5DE-485ED796B052}">
      <dgm:prSet/>
      <dgm:spPr/>
      <dgm:t>
        <a:bodyPr/>
        <a:lstStyle/>
        <a:p>
          <a:endParaRPr lang="en-US"/>
        </a:p>
      </dgm:t>
    </dgm:pt>
    <dgm:pt modelId="{F2D967AB-304E-7444-85E8-2DF7A0C5E6DC}" type="sibTrans" cxnId="{F28EAB99-6CDB-E44D-B5DE-485ED796B052}">
      <dgm:prSet/>
      <dgm:spPr/>
      <dgm:t>
        <a:bodyPr/>
        <a:lstStyle/>
        <a:p>
          <a:endParaRPr lang="en-US"/>
        </a:p>
      </dgm:t>
    </dgm:pt>
    <dgm:pt modelId="{0254C380-6050-604D-9341-AEB9A552807A}" type="pres">
      <dgm:prSet presAssocID="{4812F66C-BDC0-A245-823C-7EDB876DBB21}" presName="linearFlow" presStyleCnt="0">
        <dgm:presLayoutVars>
          <dgm:resizeHandles val="exact"/>
        </dgm:presLayoutVars>
      </dgm:prSet>
      <dgm:spPr/>
    </dgm:pt>
    <dgm:pt modelId="{B802F3D9-AFAB-BF41-BA8E-90B092CDF34F}" type="pres">
      <dgm:prSet presAssocID="{C6FF81E3-1BF4-464A-A7A5-49BF46CF40F4}" presName="node" presStyleLbl="node1" presStyleIdx="0" presStyleCnt="4" custScaleX="152299" custScaleY="51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A2DA2-BF02-BE41-8DD4-A46308D4A399}" type="pres">
      <dgm:prSet presAssocID="{82763D96-7F73-BD43-A830-CE866780D7A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F2A6D74-3E70-0B4B-8445-D0F8E80C6691}" type="pres">
      <dgm:prSet presAssocID="{82763D96-7F73-BD43-A830-CE866780D7A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A70DBA7-A864-B543-A09C-CCF0F21990B8}" type="pres">
      <dgm:prSet presAssocID="{AD7649BC-BF98-624E-B3A0-27AE0EB037CC}" presName="node" presStyleLbl="node1" presStyleIdx="1" presStyleCnt="4" custScaleX="147891" custScaleY="607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74A6E-9D08-5941-907E-3BFCA6CBF627}" type="pres">
      <dgm:prSet presAssocID="{ABE4F4EB-19B9-9F45-A965-FB32905C212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21C7DC0-808D-CD43-BA8C-78AD8F842B89}" type="pres">
      <dgm:prSet presAssocID="{ABE4F4EB-19B9-9F45-A965-FB32905C212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D95650A-7B01-A344-A846-38007FA5E257}" type="pres">
      <dgm:prSet presAssocID="{2C3AAE2E-7333-F041-817B-69F06AA4994F}" presName="node" presStyleLbl="node1" presStyleIdx="2" presStyleCnt="4" custScaleX="145073" custScaleY="81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49379-BFC7-844B-BA2E-522F152A624D}" type="pres">
      <dgm:prSet presAssocID="{B339C1F2-E637-6C42-A6CA-5C8C304FDD68}" presName="sibTrans" presStyleLbl="sibTrans2D1" presStyleIdx="2" presStyleCnt="3"/>
      <dgm:spPr/>
      <dgm:t>
        <a:bodyPr/>
        <a:lstStyle/>
        <a:p>
          <a:endParaRPr lang="en-US"/>
        </a:p>
      </dgm:t>
    </dgm:pt>
    <dgm:pt modelId="{FA144AE7-4191-7949-9558-30C8885B75CF}" type="pres">
      <dgm:prSet presAssocID="{B339C1F2-E637-6C42-A6CA-5C8C304FDD68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360C8A3-CFC6-2C45-BF09-F27BCA085911}" type="pres">
      <dgm:prSet presAssocID="{C10D8EE5-2891-9240-9FB3-6A8ADC0437DC}" presName="node" presStyleLbl="node1" presStyleIdx="3" presStyleCnt="4" custScaleX="144255" custScaleY="59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DB962-4375-064C-9B91-CF0835E935FA}" type="presOf" srcId="{B339C1F2-E637-6C42-A6CA-5C8C304FDD68}" destId="{FA144AE7-4191-7949-9558-30C8885B75CF}" srcOrd="1" destOrd="0" presId="urn:microsoft.com/office/officeart/2005/8/layout/process2"/>
    <dgm:cxn modelId="{A6DEE355-CB26-3641-AF54-FA32B0E338DF}" type="presOf" srcId="{2C3AAE2E-7333-F041-817B-69F06AA4994F}" destId="{8D95650A-7B01-A344-A846-38007FA5E257}" srcOrd="0" destOrd="0" presId="urn:microsoft.com/office/officeart/2005/8/layout/process2"/>
    <dgm:cxn modelId="{FD26C0D4-4020-EB49-90FA-7D48BE7EED70}" srcId="{4812F66C-BDC0-A245-823C-7EDB876DBB21}" destId="{AD7649BC-BF98-624E-B3A0-27AE0EB037CC}" srcOrd="1" destOrd="0" parTransId="{9120DC39-7E2E-7E4F-9C6E-F954C2760090}" sibTransId="{ABE4F4EB-19B9-9F45-A965-FB32905C2126}"/>
    <dgm:cxn modelId="{056433DE-BED4-9A4A-9F54-129802FF37AA}" type="presOf" srcId="{82763D96-7F73-BD43-A830-CE866780D7A9}" destId="{358A2DA2-BF02-BE41-8DD4-A46308D4A399}" srcOrd="0" destOrd="0" presId="urn:microsoft.com/office/officeart/2005/8/layout/process2"/>
    <dgm:cxn modelId="{3A92AF34-1F8D-394F-BC56-CE3624F0509E}" type="presOf" srcId="{4812F66C-BDC0-A245-823C-7EDB876DBB21}" destId="{0254C380-6050-604D-9341-AEB9A552807A}" srcOrd="0" destOrd="0" presId="urn:microsoft.com/office/officeart/2005/8/layout/process2"/>
    <dgm:cxn modelId="{E06C86B1-D2C4-9F49-9DA7-A15F4EA7BAEB}" type="presOf" srcId="{B339C1F2-E637-6C42-A6CA-5C8C304FDD68}" destId="{86849379-BFC7-844B-BA2E-522F152A624D}" srcOrd="0" destOrd="0" presId="urn:microsoft.com/office/officeart/2005/8/layout/process2"/>
    <dgm:cxn modelId="{9CAD111F-917D-7944-AFAE-73882C9F944C}" type="presOf" srcId="{ABE4F4EB-19B9-9F45-A965-FB32905C2126}" destId="{E5174A6E-9D08-5941-907E-3BFCA6CBF627}" srcOrd="0" destOrd="0" presId="urn:microsoft.com/office/officeart/2005/8/layout/process2"/>
    <dgm:cxn modelId="{ECF2F836-2359-F246-AF82-7FC99016A247}" type="presOf" srcId="{C6FF81E3-1BF4-464A-A7A5-49BF46CF40F4}" destId="{B802F3D9-AFAB-BF41-BA8E-90B092CDF34F}" srcOrd="0" destOrd="0" presId="urn:microsoft.com/office/officeart/2005/8/layout/process2"/>
    <dgm:cxn modelId="{4589F8C4-F6CB-2646-8B72-B7A7AED2C244}" type="presOf" srcId="{AD7649BC-BF98-624E-B3A0-27AE0EB037CC}" destId="{DA70DBA7-A864-B543-A09C-CCF0F21990B8}" srcOrd="0" destOrd="0" presId="urn:microsoft.com/office/officeart/2005/8/layout/process2"/>
    <dgm:cxn modelId="{D7909A56-D5C6-A64D-9DC2-4BCFE34A5041}" type="presOf" srcId="{82763D96-7F73-BD43-A830-CE866780D7A9}" destId="{0F2A6D74-3E70-0B4B-8445-D0F8E80C6691}" srcOrd="1" destOrd="0" presId="urn:microsoft.com/office/officeart/2005/8/layout/process2"/>
    <dgm:cxn modelId="{F28EAB99-6CDB-E44D-B5DE-485ED796B052}" srcId="{4812F66C-BDC0-A245-823C-7EDB876DBB21}" destId="{C10D8EE5-2891-9240-9FB3-6A8ADC0437DC}" srcOrd="3" destOrd="0" parTransId="{93E54499-848B-614A-9D6B-E5B5841C123F}" sibTransId="{F2D967AB-304E-7444-85E8-2DF7A0C5E6DC}"/>
    <dgm:cxn modelId="{A1C013CF-E8D4-634A-9DF6-DCFB95FAAF6C}" srcId="{4812F66C-BDC0-A245-823C-7EDB876DBB21}" destId="{C6FF81E3-1BF4-464A-A7A5-49BF46CF40F4}" srcOrd="0" destOrd="0" parTransId="{E6EC3C3E-FBD2-3941-9DE0-288FD188CC27}" sibTransId="{82763D96-7F73-BD43-A830-CE866780D7A9}"/>
    <dgm:cxn modelId="{22B45284-24A3-8B4A-BF23-57C1B8A87967}" type="presOf" srcId="{ABE4F4EB-19B9-9F45-A965-FB32905C2126}" destId="{921C7DC0-808D-CD43-BA8C-78AD8F842B89}" srcOrd="1" destOrd="0" presId="urn:microsoft.com/office/officeart/2005/8/layout/process2"/>
    <dgm:cxn modelId="{3B580174-A85A-EE4A-9EFB-312CCB6CFA14}" type="presOf" srcId="{C10D8EE5-2891-9240-9FB3-6A8ADC0437DC}" destId="{8360C8A3-CFC6-2C45-BF09-F27BCA085911}" srcOrd="0" destOrd="0" presId="urn:microsoft.com/office/officeart/2005/8/layout/process2"/>
    <dgm:cxn modelId="{5CA34DE9-4410-3E40-B8E6-DC87520AEE28}" srcId="{4812F66C-BDC0-A245-823C-7EDB876DBB21}" destId="{2C3AAE2E-7333-F041-817B-69F06AA4994F}" srcOrd="2" destOrd="0" parTransId="{2A5CB184-D2E5-FA43-BEE1-615191EC2839}" sibTransId="{B339C1F2-E637-6C42-A6CA-5C8C304FDD68}"/>
    <dgm:cxn modelId="{65E29254-A32E-AC44-B28F-71E80888F0AC}" type="presParOf" srcId="{0254C380-6050-604D-9341-AEB9A552807A}" destId="{B802F3D9-AFAB-BF41-BA8E-90B092CDF34F}" srcOrd="0" destOrd="0" presId="urn:microsoft.com/office/officeart/2005/8/layout/process2"/>
    <dgm:cxn modelId="{AE2E6086-7D81-A645-A7B7-3E64D9B9440D}" type="presParOf" srcId="{0254C380-6050-604D-9341-AEB9A552807A}" destId="{358A2DA2-BF02-BE41-8DD4-A46308D4A399}" srcOrd="1" destOrd="0" presId="urn:microsoft.com/office/officeart/2005/8/layout/process2"/>
    <dgm:cxn modelId="{7A50446F-FFFF-A746-843F-D63E0D1DF53F}" type="presParOf" srcId="{358A2DA2-BF02-BE41-8DD4-A46308D4A399}" destId="{0F2A6D74-3E70-0B4B-8445-D0F8E80C6691}" srcOrd="0" destOrd="0" presId="urn:microsoft.com/office/officeart/2005/8/layout/process2"/>
    <dgm:cxn modelId="{FC1B1EEC-3533-B14A-A68E-8C3ABECC3A37}" type="presParOf" srcId="{0254C380-6050-604D-9341-AEB9A552807A}" destId="{DA70DBA7-A864-B543-A09C-CCF0F21990B8}" srcOrd="2" destOrd="0" presId="urn:microsoft.com/office/officeart/2005/8/layout/process2"/>
    <dgm:cxn modelId="{62F309A1-DBC3-5942-AA3E-C91B24495917}" type="presParOf" srcId="{0254C380-6050-604D-9341-AEB9A552807A}" destId="{E5174A6E-9D08-5941-907E-3BFCA6CBF627}" srcOrd="3" destOrd="0" presId="urn:microsoft.com/office/officeart/2005/8/layout/process2"/>
    <dgm:cxn modelId="{7412EEE4-9733-294A-93D5-533540E28F49}" type="presParOf" srcId="{E5174A6E-9D08-5941-907E-3BFCA6CBF627}" destId="{921C7DC0-808D-CD43-BA8C-78AD8F842B89}" srcOrd="0" destOrd="0" presId="urn:microsoft.com/office/officeart/2005/8/layout/process2"/>
    <dgm:cxn modelId="{1602B80D-A7E3-9E49-9006-C820AB9B1CA4}" type="presParOf" srcId="{0254C380-6050-604D-9341-AEB9A552807A}" destId="{8D95650A-7B01-A344-A846-38007FA5E257}" srcOrd="4" destOrd="0" presId="urn:microsoft.com/office/officeart/2005/8/layout/process2"/>
    <dgm:cxn modelId="{EC6B86E1-47E2-8745-93BB-985E6A2AEBD2}" type="presParOf" srcId="{0254C380-6050-604D-9341-AEB9A552807A}" destId="{86849379-BFC7-844B-BA2E-522F152A624D}" srcOrd="5" destOrd="0" presId="urn:microsoft.com/office/officeart/2005/8/layout/process2"/>
    <dgm:cxn modelId="{DCCBFF4C-CF6E-D249-8314-E813AB7D5761}" type="presParOf" srcId="{86849379-BFC7-844B-BA2E-522F152A624D}" destId="{FA144AE7-4191-7949-9558-30C8885B75CF}" srcOrd="0" destOrd="0" presId="urn:microsoft.com/office/officeart/2005/8/layout/process2"/>
    <dgm:cxn modelId="{D65EC3D0-1531-F449-8BB3-ABB86FDBA5A1}" type="presParOf" srcId="{0254C380-6050-604D-9341-AEB9A552807A}" destId="{8360C8A3-CFC6-2C45-BF09-F27BCA08591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687D89-86DD-2D4F-AE14-F5868C7589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44CB83-4DD8-1A42-8F4B-1EC407FD407C}">
      <dgm:prSet/>
      <dgm:spPr/>
      <dgm:t>
        <a:bodyPr/>
        <a:lstStyle/>
        <a:p>
          <a:r>
            <a:rPr lang="en-US"/>
            <a:t>Benchmarks with 2-8 qubits, kernels/components of larger applications</a:t>
          </a:r>
        </a:p>
      </dgm:t>
    </dgm:pt>
    <dgm:pt modelId="{B4343808-FFFD-1B49-903A-963A057F7C0C}" type="parTrans" cxnId="{701B693F-2E54-DA47-AC6C-AC77A11DAD27}">
      <dgm:prSet/>
      <dgm:spPr/>
      <dgm:t>
        <a:bodyPr/>
        <a:lstStyle/>
        <a:p>
          <a:endParaRPr lang="en-US"/>
        </a:p>
      </dgm:t>
    </dgm:pt>
    <dgm:pt modelId="{C7BD1B48-AA97-464F-9B7C-A531E9B307B2}" type="sibTrans" cxnId="{701B693F-2E54-DA47-AC6C-AC77A11DAD27}">
      <dgm:prSet/>
      <dgm:spPr/>
      <dgm:t>
        <a:bodyPr/>
        <a:lstStyle/>
        <a:p>
          <a:endParaRPr lang="en-US"/>
        </a:p>
      </dgm:t>
    </dgm:pt>
    <dgm:pt modelId="{EF9D6E38-95B1-A840-958F-F1DC2DAEA355}" type="pres">
      <dgm:prSet presAssocID="{59687D89-86DD-2D4F-AE14-F5868C7589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76547-7C31-7840-B8AA-E238F0CE9C76}" type="pres">
      <dgm:prSet presAssocID="{7344CB83-4DD8-1A42-8F4B-1EC407FD407C}" presName="parentText" presStyleLbl="node1" presStyleIdx="0" presStyleCnt="1" custLinFactX="39989" custLinFactY="-100000" custLinFactNeighborX="100000" custLinFactNeighborY="-1030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F30B03-F9CB-BB43-A292-BAF424827D81}" type="presOf" srcId="{7344CB83-4DD8-1A42-8F4B-1EC407FD407C}" destId="{E7076547-7C31-7840-B8AA-E238F0CE9C76}" srcOrd="0" destOrd="0" presId="urn:microsoft.com/office/officeart/2005/8/layout/vList2"/>
    <dgm:cxn modelId="{701B693F-2E54-DA47-AC6C-AC77A11DAD27}" srcId="{59687D89-86DD-2D4F-AE14-F5868C75890D}" destId="{7344CB83-4DD8-1A42-8F4B-1EC407FD407C}" srcOrd="0" destOrd="0" parTransId="{B4343808-FFFD-1B49-903A-963A057F7C0C}" sibTransId="{C7BD1B48-AA97-464F-9B7C-A531E9B307B2}"/>
    <dgm:cxn modelId="{7063569C-4305-F148-A666-D99E9BF6F0CF}" type="presOf" srcId="{59687D89-86DD-2D4F-AE14-F5868C75890D}" destId="{EF9D6E38-95B1-A840-958F-F1DC2DAEA355}" srcOrd="0" destOrd="0" presId="urn:microsoft.com/office/officeart/2005/8/layout/vList2"/>
    <dgm:cxn modelId="{6A1DD40E-559F-7543-928F-FC940AB3BA24}" type="presParOf" srcId="{EF9D6E38-95B1-A840-958F-F1DC2DAEA355}" destId="{E7076547-7C31-7840-B8AA-E238F0CE9C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DF7C30-B6DB-1242-A5D7-CB91C8A3C9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547BB6-8FBE-3641-86BA-0CB4CC07762B}" type="pres">
      <dgm:prSet presAssocID="{CEDF7C30-B6DB-1242-A5D7-CB91C8A3C9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42F9EE0-9019-6F48-B914-C63C7D8C7B0E}" type="presOf" srcId="{CEDF7C30-B6DB-1242-A5D7-CB91C8A3C98C}" destId="{00547BB6-8FBE-3641-86BA-0CB4CC07762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4FA9D-FCDD-7449-98AB-2179C0AAB5BC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0156D-DDA2-AC4E-9E7B-4A8489B3E4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8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B95E6-2881-BC43-BCCE-17E202A32D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0556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can take.... We have multiple vendors building quantum systems, and when we build a system, we have to answer some fundamental architectural </a:t>
            </a:r>
            <a:r>
              <a:rPr lang="en-US" dirty="0" err="1"/>
              <a:t>questions..What</a:t>
            </a:r>
            <a:r>
              <a:rPr lang="en-US" dirty="0"/>
              <a:t> is the gate set ...? How should our qubits be connected? How does program performance...? In order to explore these questions, we performed a full-stack hardware software study of systems from three leading QC vendors.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1613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three vendors, IBM, </a:t>
            </a:r>
            <a:r>
              <a:rPr lang="en-US" dirty="0" err="1"/>
              <a:t>Rigetti</a:t>
            </a:r>
            <a:r>
              <a:rPr lang="en-US" dirty="0"/>
              <a:t> (A startup based out of California) and UMD (</a:t>
            </a:r>
            <a:r>
              <a:rPr lang="en-US" dirty="0" err="1"/>
              <a:t>IonQ</a:t>
            </a:r>
            <a:r>
              <a:rPr lang="en-US" dirty="0"/>
              <a:t>) have different qubit choices. IBM and </a:t>
            </a:r>
            <a:r>
              <a:rPr lang="en-US" dirty="0" err="1"/>
              <a:t>Rigetti</a:t>
            </a:r>
            <a:r>
              <a:rPr lang="en-US" dirty="0"/>
              <a:t> use superconducting qubits, you have seen this picture earlier…and UMD has a completely different tech called trapped ions. Here ions are trapped in a cavity ..in the picture on the right you can see a single ion suspended by electrical and magnetic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7388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some ways, these qubit implementation options are analogous to how classical systems might be implemented with </a:t>
            </a:r>
            <a:r>
              <a:rPr lang="en-US" dirty="0" err="1"/>
              <a:t>vaccum</a:t>
            </a:r>
            <a:r>
              <a:rPr lang="en-US" dirty="0"/>
              <a:t> tubes or CMOS transistors. </a:t>
            </a:r>
          </a:p>
          <a:p>
            <a:r>
              <a:rPr lang="en-US" dirty="0"/>
              <a:t>But on the other hand, while classical devices can all be abstracted as on-off switches, qubit technologies are still more distinct. </a:t>
            </a:r>
          </a:p>
          <a:p>
            <a:r>
              <a:rPr lang="en-US" dirty="0"/>
              <a:t>So, each vendor has a qubit choice, shown in the lowest layer here. Depending on this qubit choice, they select a set of fundamental/native operations. Just like universal gates in classical computation, where we can express any computation with NAND gates, in QC we have a concept of a universal gate set which allows any algorithm to be implemented.</a:t>
            </a:r>
          </a:p>
          <a:p>
            <a:r>
              <a:rPr lang="en-US" dirty="0"/>
              <a:t> In the trapped ion system, 2Q operations are performed using ion motion.. Using these native gates, the vendor exposes a set of architectural gates or software visible gates…this is essentially the instruction set architecture for the device…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04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2614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IBM calibrates twice a day</a:t>
            </a:r>
          </a:p>
          <a:p>
            <a:pPr lvl="1"/>
            <a:r>
              <a:rPr lang="en-US" dirty="0" err="1"/>
              <a:t>Rigetti</a:t>
            </a:r>
            <a:r>
              <a:rPr lang="en-US" dirty="0"/>
              <a:t> calibrates 6 times a day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UMD - Calibrated a few times a day to adjust for drifts in laser beam alignment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835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transformation is from CNOTs to </a:t>
            </a:r>
            <a:r>
              <a:rPr lang="en-US" dirty="0" err="1"/>
              <a:t>Ising</a:t>
            </a:r>
            <a:r>
              <a:rPr lang="en-US" dirty="0"/>
              <a:t> gates (XX) for trapped 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42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133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4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Compiler can mitigate to some extent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70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Compiler can mitigate to some extent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4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my research work, I am looking at this stack from the perspective of NISQ quantum systems. Specifically, I ask questions such as What are the best ways to compile...? What are the right metrics..? What factors...? From this perspective, I first developed an efficient compilation method for NISQ quantum systems. We call this noise-adaptive compilation.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0156D-DDA2-AC4E-9E7B-4A8489B3E4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82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Noise-unaware executables have highly erratic behavior: succeed today but fail tomorrow because of unpredictable errors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315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B95E6-2881-BC43-BCCE-17E202A32D7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03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affects the success rate of a program? The most important factor is the large fluctuations in qubit noise.</a:t>
            </a:r>
          </a:p>
          <a:p>
            <a:r>
              <a:rPr lang="en-US" dirty="0"/>
              <a:t>In this figure, I’ve highlighted 3 CNOTs, …</a:t>
            </a:r>
          </a:p>
          <a:p>
            <a:r>
              <a:rPr lang="en-US" dirty="0"/>
              <a:t>Corresponding to each CNOT, the graph shows the error rates.</a:t>
            </a:r>
          </a:p>
          <a:p>
            <a:r>
              <a:rPr lang="en-US" dirty="0"/>
              <a:t>If our compiled program uses blue CNOT, on some days,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597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factor that affects success rate is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293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every benchmark we get higher …</a:t>
            </a:r>
          </a:p>
          <a:p>
            <a:r>
              <a:rPr lang="en-US" dirty="0"/>
              <a:t>These success rates are actual measured numbers on the real device, not simulations or estimates</a:t>
            </a:r>
          </a:p>
          <a:p>
            <a:r>
              <a:rPr lang="en-US" dirty="0"/>
              <a:t>We get the improvements because...</a:t>
            </a:r>
          </a:p>
          <a:p>
            <a:r>
              <a:rPr lang="en-US" dirty="0"/>
              <a:t>Average 3X, Up to 18X improvements. </a:t>
            </a:r>
          </a:p>
          <a:p>
            <a:r>
              <a:rPr lang="en-US" dirty="0"/>
              <a:t>On larger benchmarks we get higher improvements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9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optimization, we can vary the importance…</a:t>
            </a:r>
          </a:p>
          <a:p>
            <a:r>
              <a:rPr lang="en-US" dirty="0"/>
              <a:t>And our work shows to enable good executions on future NISQ systems, it is important to have access to this kind of noise data</a:t>
            </a:r>
          </a:p>
          <a:p>
            <a:r>
              <a:rPr lang="en-US" dirty="0"/>
              <a:t>We’ve also studied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ECB69-33F8-3A4D-945D-500212B3DF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0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651C9-96F2-6A46-A1AA-2C7828675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F1EAEA-11D0-AE45-AF23-945859427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4020CE-8FDA-0C47-AB5A-0229F151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1F8FDD-BDC1-9E48-97E3-B3FFB1A4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0F16F-E775-6643-A620-AFC409F5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043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50DBC-346C-EF4B-BE91-41531364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930EF1-CA3F-3045-B8D3-063702664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82E4B8-C120-B544-BF59-372679EA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EF7AD7-6872-AD40-AF9D-677D0608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EAF90A-C31B-154C-82D1-EDE18049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26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5651AA-79A8-9A41-A41C-863A03871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370A7D-A16A-5243-AC72-31D83129A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30AD07-5AF9-EB4A-932A-F6820A2F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C740A8-34DB-474B-9C3B-AD49A829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44058-5463-9C43-BE67-F1B14B6F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35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618FC-3F42-CA45-8962-1BF8638C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05BEED-E11C-964C-8794-8892BCF73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90952-6440-4241-A6D7-0934A08F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F28A98-9292-334D-BD89-A98DDC34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D3E15B-CDDD-7744-8B5A-F894DBF2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614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80B910-288B-9541-AA41-0662C0FF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6CF5C5-6E76-DF46-8C73-492199300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0AEDE-CBAC-1D43-B351-63C1C2FA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682DC-341E-A44F-9137-AB9BA0D5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7977B-9D12-3546-B183-9106B5F2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176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134B8-AC9A-8F47-ACE6-D13ED1B9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EB2DEA-DB0F-2346-AB29-DE983F1C6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817BE7-156B-1843-B09C-1BF33591C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496CBC-E0E3-6743-9580-2781DA8B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B342AE-F0CF-C847-AD3F-DEAC45CE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0335A8-598C-184F-B503-06FAA388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237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5116D-7D21-144D-982B-86457CCD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D04DE5-9D21-F94B-AA08-84D623337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C876F4-9FB3-DB43-933C-1613598CF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7CB6B4-A9D6-734C-B3A1-B6A0DC4D8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E790A7-7177-1F47-BF4F-F79033A79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85B056-7E2A-644C-8092-DA00C329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9175B6-242B-B346-B3FD-53C43F8A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7DCF89-FF8C-1F4D-B38F-5B950C9E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436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DFD8B-0B95-5944-B409-6314226F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BE5585-8200-C144-BA09-E61C7C3D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951BDB-3736-EF4D-8AF0-D8FE0D64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1066BB-17EF-A347-A0EC-0F348B93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13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1F2B893-AECE-294A-994D-E3F2D6E6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27D847-CFA2-ED48-9DF4-125DA010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0CCE41-3264-1542-B4DF-5CEAC80D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82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C489A9-DA62-894A-83F9-6210B781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FC226C-D85F-6041-98EF-7C5320506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F17491-4646-AB4D-B13A-A812DF0B6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94F4CE-3A70-6944-AB2B-20C2A249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AD60B9-D1F1-E046-B03A-8368C6E6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DCAC8E-0AB6-6442-A54C-773F462E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44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2129C-2E02-064C-83B8-52EFBA2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F5C3FC-4450-DE43-920F-4236D156D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A0659D-3A9D-274C-BF72-DDF0863C8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B5186A-D492-AF4E-B5B8-A4C6261E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0380E6-129F-824E-8E38-71FC0F91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B3C93-34A1-D342-928F-D709F50B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82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7CCE1D-E063-9045-90D3-BAD5A16C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624BE1-0867-5146-97F4-3EFB5D429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7CA0A6-A7BE-964C-9B92-02160DDD8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40E1E-1B5F-9C4A-9034-E54C6ED24894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ECFAE-07C2-FE49-B00B-ACC7714F5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5CF5F5-F712-CA46-9A9C-94B8A794F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91F0E-0111-3648-9DCC-74ED80BC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936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ibm-q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ithub.com/Qiskit/ibmq-device-information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antumexperience.ng.bluemix.net/qx/devic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openxmlformats.org/officeDocument/2006/relationships/diagramLayout" Target="../diagrams/layout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diagramColors" Target="../diagrams/colors4.xml"/><Relationship Id="rId11" Type="http://schemas.openxmlformats.org/officeDocument/2006/relationships/diagramData" Target="../diagrams/data6.xml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diagramColors" Target="../diagrams/colors9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Qiskit/ibmq-device-information/" TargetMode="External"/><Relationship Id="rId5" Type="http://schemas.openxmlformats.org/officeDocument/2006/relationships/hyperlink" Target="https://www.uibk.ac.at/exphys/qo/research/trappedions.html.en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Qiskit/" TargetMode="External"/><Relationship Id="rId2" Type="http://schemas.openxmlformats.org/officeDocument/2006/relationships/hyperlink" Target="https://github.com/prakashmurali/Tri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iqc.cs.uchicago.edu/" TargetMode="External"/><Relationship Id="rId5" Type="http://schemas.openxmlformats.org/officeDocument/2006/relationships/hyperlink" Target="http://mrmgroup.cs.princeton.edu/" TargetMode="External"/><Relationship Id="rId4" Type="http://schemas.openxmlformats.org/officeDocument/2006/relationships/hyperlink" Target="mailto:pmurali@princeton.ed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03FC8-8FA4-9843-A898-0C4E4F9BC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23" y="625462"/>
            <a:ext cx="1177514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Full-Stack, Real-System </a:t>
            </a:r>
            <a:br>
              <a:rPr lang="en-US" dirty="0"/>
            </a:br>
            <a:r>
              <a:rPr lang="en-US" dirty="0"/>
              <a:t>Quantum Computer Studies </a:t>
            </a:r>
            <a:br>
              <a:rPr lang="en-US" dirty="0"/>
            </a:br>
            <a:r>
              <a:rPr lang="en-US" sz="3100" dirty="0"/>
              <a:t>Noise-Adaptive Compilation, Technology Comparisons and Architectural Insights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223A6A-BCBD-CF46-8F94-0C5FB46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523" y="3800194"/>
            <a:ext cx="10175959" cy="127924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Original slides </a:t>
            </a:r>
            <a:r>
              <a:rPr lang="en-US" dirty="0" err="1" smtClean="0"/>
              <a:t>Prakash</a:t>
            </a:r>
            <a:r>
              <a:rPr lang="en-US" dirty="0" smtClean="0"/>
              <a:t> </a:t>
            </a:r>
            <a:r>
              <a:rPr lang="en-US" dirty="0" err="1" smtClean="0"/>
              <a:t>Murali</a:t>
            </a:r>
            <a:endParaRPr lang="en-US" dirty="0" smtClean="0"/>
          </a:p>
          <a:p>
            <a:pPr algn="l"/>
            <a:r>
              <a:rPr lang="en-US" dirty="0" smtClean="0"/>
              <a:t>Princeton </a:t>
            </a:r>
            <a:r>
              <a:rPr lang="en-US" dirty="0"/>
              <a:t>University</a:t>
            </a:r>
          </a:p>
          <a:p>
            <a:pPr algn="l"/>
            <a:r>
              <a:rPr lang="en-US" dirty="0" smtClean="0"/>
              <a:t>(modified </a:t>
            </a:r>
            <a:r>
              <a:rPr lang="en-US" dirty="0" smtClean="0"/>
              <a:t>by Frank </a:t>
            </a:r>
            <a:r>
              <a:rPr lang="en-US" dirty="0" smtClean="0"/>
              <a:t>Mueller, NCSU)</a:t>
            </a:r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08EA89-6FA8-0C48-B94C-DB18DB8C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03" y="5419103"/>
            <a:ext cx="2590800" cy="9776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AF2D5107-AC51-8045-B6B7-04FC1E77D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5847" y="5353292"/>
            <a:ext cx="876334" cy="1109284"/>
          </a:xfrm>
          <a:prstGeom prst="rect">
            <a:avLst/>
          </a:prstGeom>
        </p:spPr>
      </p:pic>
      <p:pic>
        <p:nvPicPr>
          <p:cNvPr id="6" name="Picture 2" descr="https://upload.wikimedia.org/wikipedia/en/thumb/7/79/University_of_Chicago_shield.svg/197px-University_of_Chicago_shield.svg.png">
            <a:extLst>
              <a:ext uri="{FF2B5EF4-FFF2-40B4-BE49-F238E27FC236}">
                <a16:creationId xmlns:a16="http://schemas.microsoft.com/office/drawing/2014/main" xmlns="" id="{66E6CE9A-9000-5440-B31E-7CAF4B8B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1224" y="5370380"/>
            <a:ext cx="876334" cy="11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5/51/IBM_logo.svg/800px-IBM_logo.svg.png">
            <a:extLst>
              <a:ext uri="{FF2B5EF4-FFF2-40B4-BE49-F238E27FC236}">
                <a16:creationId xmlns:a16="http://schemas.microsoft.com/office/drawing/2014/main" xmlns="" id="{217AF5FE-BFB8-F04E-B131-3C87CB33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5020" y="5583329"/>
            <a:ext cx="1623021" cy="64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C88260-C3C7-5E4C-B53A-843D70EEB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043" y="5370380"/>
            <a:ext cx="3141291" cy="1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6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C287A-FA28-4311-A89D-5EAB369D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72" y="44250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Our Work: Noise-Adaptive 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10E5A7-D31D-4B8A-AD69-6A99D9C9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359" y="1801788"/>
            <a:ext cx="5357378" cy="46067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Compile once-per-execution using noise characterization data </a:t>
            </a:r>
          </a:p>
          <a:p>
            <a:r>
              <a:rPr lang="en-US" b="1" dirty="0"/>
              <a:t>Strategy 1: </a:t>
            </a:r>
            <a:r>
              <a:rPr lang="en-US" dirty="0"/>
              <a:t>Place program qubits onto hardware qubits based on operation error rates</a:t>
            </a:r>
          </a:p>
          <a:p>
            <a:r>
              <a:rPr lang="en-US" b="1" dirty="0"/>
              <a:t>Strategy 2: </a:t>
            </a:r>
            <a:r>
              <a:rPr lang="en-US" dirty="0"/>
              <a:t>Reduce decoherence errors by scheduling gates to finish within the coherence time of each qubit</a:t>
            </a:r>
          </a:p>
          <a:p>
            <a:r>
              <a:rPr lang="en-US" b="1" dirty="0"/>
              <a:t>Strategy 3:</a:t>
            </a:r>
            <a:r>
              <a:rPr lang="en-US" dirty="0"/>
              <a:t> Reduce communication and use reliable routing paths, avoiding bad gates</a:t>
            </a:r>
          </a:p>
          <a:p>
            <a:r>
              <a:rPr lang="en-US" b="1" dirty="0"/>
              <a:t>Full stack compiler targeted for a real QC system IBMQ16</a:t>
            </a:r>
          </a:p>
          <a:p>
            <a:r>
              <a:rPr lang="en-US" dirty="0"/>
              <a:t>Up to 18X, average 3X improvement in the success rate of program execution compared to IBM Qiskit compiler.</a:t>
            </a:r>
          </a:p>
        </p:txBody>
      </p:sp>
      <p:pic>
        <p:nvPicPr>
          <p:cNvPr id="8" name="Graphic 7" descr="Sad face with no fill">
            <a:extLst>
              <a:ext uri="{FF2B5EF4-FFF2-40B4-BE49-F238E27FC236}">
                <a16:creationId xmlns:a16="http://schemas.microsoft.com/office/drawing/2014/main" xmlns="" id="{49DD0425-A00D-644B-B9A2-20EDB63DE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76242" y="3917802"/>
            <a:ext cx="914400" cy="914400"/>
          </a:xfrm>
          <a:prstGeom prst="rect">
            <a:avLst/>
          </a:prstGeom>
        </p:spPr>
      </p:pic>
      <p:pic>
        <p:nvPicPr>
          <p:cNvPr id="10" name="Graphic 9" descr="Sad face with no fill">
            <a:extLst>
              <a:ext uri="{FF2B5EF4-FFF2-40B4-BE49-F238E27FC236}">
                <a16:creationId xmlns:a16="http://schemas.microsoft.com/office/drawing/2014/main" xmlns="" id="{B11521F7-2376-854A-A333-59073753D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62442" y="3904356"/>
            <a:ext cx="914400" cy="914400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xmlns="" id="{8D18AF70-0DA4-2340-995C-8AC5F12F7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76242" y="5110111"/>
            <a:ext cx="914400" cy="914400"/>
          </a:xfrm>
          <a:prstGeom prst="rect">
            <a:avLst/>
          </a:prstGeom>
        </p:spPr>
      </p:pic>
      <p:pic>
        <p:nvPicPr>
          <p:cNvPr id="12" name="Graphic 11" descr="Smiling face with no fill">
            <a:extLst>
              <a:ext uri="{FF2B5EF4-FFF2-40B4-BE49-F238E27FC236}">
                <a16:creationId xmlns:a16="http://schemas.microsoft.com/office/drawing/2014/main" xmlns="" id="{F0F4757B-F386-A141-8023-D92519061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1642" y="5110111"/>
            <a:ext cx="914400" cy="914400"/>
          </a:xfrm>
          <a:prstGeom prst="rect">
            <a:avLst/>
          </a:prstGeom>
        </p:spPr>
      </p:pic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xmlns="" id="{7D80CA9C-3B59-C444-BA5A-E687455C3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62442" y="5110111"/>
            <a:ext cx="914400" cy="914400"/>
          </a:xfrm>
          <a:prstGeom prst="rect">
            <a:avLst/>
          </a:prstGeom>
        </p:spPr>
      </p:pic>
      <p:pic>
        <p:nvPicPr>
          <p:cNvPr id="14" name="Graphic 13" descr="Smiling face with no fill">
            <a:extLst>
              <a:ext uri="{FF2B5EF4-FFF2-40B4-BE49-F238E27FC236}">
                <a16:creationId xmlns:a16="http://schemas.microsoft.com/office/drawing/2014/main" xmlns="" id="{C505023A-C477-AA40-A769-3822E5037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67042" y="3904356"/>
            <a:ext cx="914400" cy="914400"/>
          </a:xfrm>
          <a:prstGeom prst="rect">
            <a:avLst/>
          </a:prstGeom>
        </p:spPr>
      </p:pic>
      <p:pic>
        <p:nvPicPr>
          <p:cNvPr id="15" name="Graphic 14" descr="Smiling face with no fill">
            <a:extLst>
              <a:ext uri="{FF2B5EF4-FFF2-40B4-BE49-F238E27FC236}">
                <a16:creationId xmlns:a16="http://schemas.microsoft.com/office/drawing/2014/main" xmlns="" id="{BE6E5E8C-481A-9B42-8F45-A024263EB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67042" y="5110111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57DED1E-97F9-8847-9678-7704637F812C}"/>
              </a:ext>
            </a:extLst>
          </p:cNvPr>
          <p:cNvSpPr/>
          <p:nvPr/>
        </p:nvSpPr>
        <p:spPr>
          <a:xfrm>
            <a:off x="9467043" y="1768067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2F119DF-BB35-C445-A550-B9C5FC711096}"/>
              </a:ext>
            </a:extLst>
          </p:cNvPr>
          <p:cNvSpPr/>
          <p:nvPr/>
        </p:nvSpPr>
        <p:spPr>
          <a:xfrm>
            <a:off x="9469216" y="2693320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0BD9B16-E395-7C4F-B335-B5F52B2F0410}"/>
              </a:ext>
            </a:extLst>
          </p:cNvPr>
          <p:cNvSpPr/>
          <p:nvPr/>
        </p:nvSpPr>
        <p:spPr>
          <a:xfrm>
            <a:off x="8461690" y="2693475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21DCDA1-86CC-324E-8927-1286B420CB01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>
            <a:off x="9697554" y="2229088"/>
            <a:ext cx="2173" cy="464232"/>
          </a:xfrm>
          <a:prstGeom prst="line">
            <a:avLst/>
          </a:prstGeom>
          <a:ln w="50800">
            <a:head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A5981A9-0A79-B44B-A758-C11329BFF66E}"/>
              </a:ext>
            </a:extLst>
          </p:cNvPr>
          <p:cNvCxnSpPr>
            <a:cxnSpLocks/>
          </p:cNvCxnSpPr>
          <p:nvPr/>
        </p:nvCxnSpPr>
        <p:spPr>
          <a:xfrm flipH="1">
            <a:off x="8787680" y="2112259"/>
            <a:ext cx="679362" cy="599417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B784D37-C88A-C94D-9359-DE74396C466F}"/>
              </a:ext>
            </a:extLst>
          </p:cNvPr>
          <p:cNvCxnSpPr>
            <a:cxnSpLocks/>
            <a:stCxn id="17" idx="2"/>
            <a:endCxn id="18" idx="6"/>
          </p:cNvCxnSpPr>
          <p:nvPr/>
        </p:nvCxnSpPr>
        <p:spPr>
          <a:xfrm flipH="1">
            <a:off x="8922711" y="2923831"/>
            <a:ext cx="546505" cy="155"/>
          </a:xfrm>
          <a:prstGeom prst="straightConnector1">
            <a:avLst/>
          </a:prstGeom>
          <a:ln w="50800"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F395EFE-9026-9647-957C-94C07DC2EA2E}"/>
              </a:ext>
            </a:extLst>
          </p:cNvPr>
          <p:cNvCxnSpPr>
            <a:cxnSpLocks/>
          </p:cNvCxnSpPr>
          <p:nvPr/>
        </p:nvCxnSpPr>
        <p:spPr>
          <a:xfrm>
            <a:off x="7681808" y="4386944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7EAFDA5-9882-D74F-A989-F2B84FE4ED03}"/>
              </a:ext>
            </a:extLst>
          </p:cNvPr>
          <p:cNvCxnSpPr>
            <a:cxnSpLocks/>
          </p:cNvCxnSpPr>
          <p:nvPr/>
        </p:nvCxnSpPr>
        <p:spPr>
          <a:xfrm>
            <a:off x="7681808" y="5636049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17403F9-4AF1-DF45-A885-3135D3F4875C}"/>
              </a:ext>
            </a:extLst>
          </p:cNvPr>
          <p:cNvCxnSpPr>
            <a:cxnSpLocks/>
          </p:cNvCxnSpPr>
          <p:nvPr/>
        </p:nvCxnSpPr>
        <p:spPr>
          <a:xfrm>
            <a:off x="8977208" y="5636049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FA5C93C-5B98-1341-A2B0-762A0450620F}"/>
              </a:ext>
            </a:extLst>
          </p:cNvPr>
          <p:cNvCxnSpPr>
            <a:cxnSpLocks/>
          </p:cNvCxnSpPr>
          <p:nvPr/>
        </p:nvCxnSpPr>
        <p:spPr>
          <a:xfrm>
            <a:off x="10272608" y="5636049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15FB908-55C6-FA45-9C2D-BCD0CE4B4163}"/>
              </a:ext>
            </a:extLst>
          </p:cNvPr>
          <p:cNvCxnSpPr>
            <a:cxnSpLocks/>
          </p:cNvCxnSpPr>
          <p:nvPr/>
        </p:nvCxnSpPr>
        <p:spPr>
          <a:xfrm>
            <a:off x="8977208" y="4386944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6617E93-BF10-0747-A9B2-E82909C060C0}"/>
              </a:ext>
            </a:extLst>
          </p:cNvPr>
          <p:cNvCxnSpPr>
            <a:cxnSpLocks/>
          </p:cNvCxnSpPr>
          <p:nvPr/>
        </p:nvCxnSpPr>
        <p:spPr>
          <a:xfrm>
            <a:off x="10272608" y="4386944"/>
            <a:ext cx="609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64CDADD-6DC1-B843-BCD6-56DC6521A7F1}"/>
              </a:ext>
            </a:extLst>
          </p:cNvPr>
          <p:cNvCxnSpPr>
            <a:cxnSpLocks/>
          </p:cNvCxnSpPr>
          <p:nvPr/>
        </p:nvCxnSpPr>
        <p:spPr>
          <a:xfrm>
            <a:off x="7333442" y="4721649"/>
            <a:ext cx="0" cy="5050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9D94AEA-08EB-7246-9751-2944B50EEEEA}"/>
              </a:ext>
            </a:extLst>
          </p:cNvPr>
          <p:cNvCxnSpPr>
            <a:cxnSpLocks/>
          </p:cNvCxnSpPr>
          <p:nvPr/>
        </p:nvCxnSpPr>
        <p:spPr>
          <a:xfrm>
            <a:off x="8628842" y="4719916"/>
            <a:ext cx="0" cy="5050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FF35B61-62F7-8E46-BF4F-C21834431507}"/>
              </a:ext>
            </a:extLst>
          </p:cNvPr>
          <p:cNvCxnSpPr>
            <a:cxnSpLocks/>
          </p:cNvCxnSpPr>
          <p:nvPr/>
        </p:nvCxnSpPr>
        <p:spPr>
          <a:xfrm>
            <a:off x="9924242" y="4719916"/>
            <a:ext cx="0" cy="5050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BB4D795-00E0-364E-AFFB-CDD7CDCA9A34}"/>
              </a:ext>
            </a:extLst>
          </p:cNvPr>
          <p:cNvCxnSpPr>
            <a:cxnSpLocks/>
          </p:cNvCxnSpPr>
          <p:nvPr/>
        </p:nvCxnSpPr>
        <p:spPr>
          <a:xfrm>
            <a:off x="11214025" y="4721649"/>
            <a:ext cx="0" cy="5050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Graphic 31" descr="Smiling face with no fill">
            <a:extLst>
              <a:ext uri="{FF2B5EF4-FFF2-40B4-BE49-F238E27FC236}">
                <a16:creationId xmlns:a16="http://schemas.microsoft.com/office/drawing/2014/main" xmlns="" id="{FF7D9BBF-EE4D-DB4C-8EED-AFF827BCB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66026" y="3874255"/>
            <a:ext cx="914400" cy="9144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AE831E36-67EB-9648-BD1C-FC91E4EC3E8B}"/>
              </a:ext>
            </a:extLst>
          </p:cNvPr>
          <p:cNvCxnSpPr>
            <a:cxnSpLocks/>
          </p:cNvCxnSpPr>
          <p:nvPr/>
        </p:nvCxnSpPr>
        <p:spPr>
          <a:xfrm flipV="1">
            <a:off x="8957476" y="5636049"/>
            <a:ext cx="629331" cy="1"/>
          </a:xfrm>
          <a:prstGeom prst="straightConnector1">
            <a:avLst/>
          </a:prstGeom>
          <a:ln w="698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0BEF1BC4-29B2-224A-9D33-A5774159AC2A}"/>
              </a:ext>
            </a:extLst>
          </p:cNvPr>
          <p:cNvCxnSpPr>
            <a:cxnSpLocks/>
          </p:cNvCxnSpPr>
          <p:nvPr/>
        </p:nvCxnSpPr>
        <p:spPr>
          <a:xfrm flipV="1">
            <a:off x="9924242" y="4701465"/>
            <a:ext cx="0" cy="523453"/>
          </a:xfrm>
          <a:prstGeom prst="straightConnector1">
            <a:avLst/>
          </a:prstGeom>
          <a:ln w="698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4AE60538-A6FE-8A41-86EA-A534E10DAEA5}"/>
              </a:ext>
            </a:extLst>
          </p:cNvPr>
          <p:cNvCxnSpPr>
            <a:cxnSpLocks/>
          </p:cNvCxnSpPr>
          <p:nvPr/>
        </p:nvCxnSpPr>
        <p:spPr>
          <a:xfrm flipH="1">
            <a:off x="8960127" y="4386944"/>
            <a:ext cx="626680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9857C3C8-D158-FE41-9D4D-C3C2AA5CCDCA}"/>
              </a:ext>
            </a:extLst>
          </p:cNvPr>
          <p:cNvCxnSpPr>
            <a:cxnSpLocks/>
          </p:cNvCxnSpPr>
          <p:nvPr/>
        </p:nvCxnSpPr>
        <p:spPr>
          <a:xfrm flipV="1">
            <a:off x="8633345" y="4701464"/>
            <a:ext cx="0" cy="523453"/>
          </a:xfrm>
          <a:prstGeom prst="straightConnector1">
            <a:avLst/>
          </a:prstGeom>
          <a:ln w="698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071A36-1C3D-BE45-8487-221A4F69605B}"/>
              </a:ext>
            </a:extLst>
          </p:cNvPr>
          <p:cNvSpPr/>
          <p:nvPr/>
        </p:nvSpPr>
        <p:spPr>
          <a:xfrm>
            <a:off x="10358967" y="1984150"/>
            <a:ext cx="1819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Program operations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8937333-902F-6F4B-831E-A40D36E020E8}"/>
              </a:ext>
            </a:extLst>
          </p:cNvPr>
          <p:cNvSpPr/>
          <p:nvPr/>
        </p:nvSpPr>
        <p:spPr>
          <a:xfrm>
            <a:off x="8291408" y="5970804"/>
            <a:ext cx="2896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Hardware Qubits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949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235"/>
    </mc:Choice>
    <mc:Fallback>
      <p:transition spd="slow" advTm="6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25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0937 -1.48148E-6 C 0.01367 -1.48148E-6 0.01901 0.0956 0.01901 0.17361 L 0.01901 0.3481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17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00274 -3.7037E-6 C -0.00404 -3.7037E-6 -0.0056 0.10556 -0.0056 0.19121 L -0.0056 0.3833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9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00898 -3.7037E-6 C 0.01302 -3.7037E-6 0.01823 0.10556 0.01823 0.19167 L 0.01823 0.3833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9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74B17-85B1-2D41-AD69-715799FE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370" y="3905053"/>
            <a:ext cx="5824818" cy="222567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Background on IBMQ16</a:t>
            </a:r>
          </a:p>
        </p:txBody>
      </p:sp>
      <p:pic>
        <p:nvPicPr>
          <p:cNvPr id="5" name="Picture 2" descr="https://cdn.japantimes.2xx.jp/wp-content/uploads/2017/06/f-quanputing-a-20170617-870x652.jpg">
            <a:extLst>
              <a:ext uri="{FF2B5EF4-FFF2-40B4-BE49-F238E27FC236}">
                <a16:creationId xmlns:a16="http://schemas.microsoft.com/office/drawing/2014/main" xmlns="" id="{2A84DF22-DDD5-7F4A-95FC-2AC728051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67" r="20892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7CA17E-BC8E-6048-ABD8-C9676169372E}"/>
              </a:ext>
            </a:extLst>
          </p:cNvPr>
          <p:cNvSpPr/>
          <p:nvPr/>
        </p:nvSpPr>
        <p:spPr>
          <a:xfrm>
            <a:off x="9173591" y="6534824"/>
            <a:ext cx="3704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www.research.ibm.com/ibm-q/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0698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19"/>
    </mc:Choice>
    <mc:Fallback>
      <p:transition spd="slow" advTm="601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00367CC-645B-D847-B3F2-AAC2076D9790}"/>
              </a:ext>
            </a:extLst>
          </p:cNvPr>
          <p:cNvSpPr/>
          <p:nvPr/>
        </p:nvSpPr>
        <p:spPr>
          <a:xfrm>
            <a:off x="6791100" y="6488668"/>
            <a:ext cx="5092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https://github.com/Qiskit/ibmq-device-information/</a:t>
            </a:r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3B174961-3D99-C249-A968-B33078562E83}"/>
              </a:ext>
            </a:extLst>
          </p:cNvPr>
          <p:cNvSpPr/>
          <p:nvPr/>
        </p:nvSpPr>
        <p:spPr>
          <a:xfrm>
            <a:off x="5096907" y="230833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77E58478-A75E-2849-9AFD-17D11B75FC8C}"/>
              </a:ext>
            </a:extLst>
          </p:cNvPr>
          <p:cNvSpPr/>
          <p:nvPr/>
        </p:nvSpPr>
        <p:spPr>
          <a:xfrm>
            <a:off x="5982762" y="230833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3D6CA993-DEE3-CD49-AFB9-92EE88EDC48A}"/>
              </a:ext>
            </a:extLst>
          </p:cNvPr>
          <p:cNvSpPr/>
          <p:nvPr/>
        </p:nvSpPr>
        <p:spPr>
          <a:xfrm>
            <a:off x="5096907" y="3409598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84B285A-B107-194E-8A17-B7D09726038C}"/>
              </a:ext>
            </a:extLst>
          </p:cNvPr>
          <p:cNvSpPr/>
          <p:nvPr/>
        </p:nvSpPr>
        <p:spPr>
          <a:xfrm>
            <a:off x="5982762" y="340959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0E1D6528-978C-5D4C-8ECC-1A0BB9CB1E3C}"/>
              </a:ext>
            </a:extLst>
          </p:cNvPr>
          <p:cNvSpPr/>
          <p:nvPr/>
        </p:nvSpPr>
        <p:spPr>
          <a:xfrm>
            <a:off x="6868617" y="230833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4000A4FC-C2FE-BA4E-9509-4E42BE963783}"/>
              </a:ext>
            </a:extLst>
          </p:cNvPr>
          <p:cNvSpPr/>
          <p:nvPr/>
        </p:nvSpPr>
        <p:spPr>
          <a:xfrm>
            <a:off x="7754472" y="2308332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B8B2E92-EA8B-BD4E-B2A9-56B421C37D49}"/>
              </a:ext>
            </a:extLst>
          </p:cNvPr>
          <p:cNvSpPr/>
          <p:nvPr/>
        </p:nvSpPr>
        <p:spPr>
          <a:xfrm>
            <a:off x="6868617" y="340959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BB2285E4-57C0-174A-889F-D36FC52FF350}"/>
              </a:ext>
            </a:extLst>
          </p:cNvPr>
          <p:cNvSpPr/>
          <p:nvPr/>
        </p:nvSpPr>
        <p:spPr>
          <a:xfrm>
            <a:off x="7754472" y="340959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90DE90D4-6755-B846-8055-328EAC4E5588}"/>
              </a:ext>
            </a:extLst>
          </p:cNvPr>
          <p:cNvCxnSpPr>
            <a:cxnSpLocks/>
            <a:stCxn id="49" idx="6"/>
            <a:endCxn id="50" idx="2"/>
          </p:cNvCxnSpPr>
          <p:nvPr/>
        </p:nvCxnSpPr>
        <p:spPr>
          <a:xfrm flipV="1">
            <a:off x="5505762" y="2512763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99C80E2-D772-7A4F-905C-411C11097FC9}"/>
              </a:ext>
            </a:extLst>
          </p:cNvPr>
          <p:cNvCxnSpPr>
            <a:cxnSpLocks/>
            <a:stCxn id="49" idx="4"/>
            <a:endCxn id="51" idx="0"/>
          </p:cNvCxnSpPr>
          <p:nvPr/>
        </p:nvCxnSpPr>
        <p:spPr>
          <a:xfrm>
            <a:off x="5301335" y="2717191"/>
            <a:ext cx="0" cy="69240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96AACFB-CE64-824C-A509-D458532DA2C0}"/>
              </a:ext>
            </a:extLst>
          </p:cNvPr>
          <p:cNvCxnSpPr>
            <a:cxnSpLocks/>
            <a:stCxn id="51" idx="6"/>
            <a:endCxn id="52" idx="2"/>
          </p:cNvCxnSpPr>
          <p:nvPr/>
        </p:nvCxnSpPr>
        <p:spPr>
          <a:xfrm flipV="1">
            <a:off x="5505762" y="3614024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222560CC-5B87-E14F-A8D2-20C863A7B941}"/>
              </a:ext>
            </a:extLst>
          </p:cNvPr>
          <p:cNvCxnSpPr>
            <a:cxnSpLocks/>
            <a:stCxn id="52" idx="6"/>
            <a:endCxn id="55" idx="2"/>
          </p:cNvCxnSpPr>
          <p:nvPr/>
        </p:nvCxnSpPr>
        <p:spPr>
          <a:xfrm>
            <a:off x="6391618" y="3614024"/>
            <a:ext cx="47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D38E2A9D-6ED7-AD4C-94E1-8D4F6D2AF9F4}"/>
              </a:ext>
            </a:extLst>
          </p:cNvPr>
          <p:cNvCxnSpPr>
            <a:cxnSpLocks/>
            <a:stCxn id="55" idx="6"/>
            <a:endCxn id="56" idx="2"/>
          </p:cNvCxnSpPr>
          <p:nvPr/>
        </p:nvCxnSpPr>
        <p:spPr>
          <a:xfrm flipV="1">
            <a:off x="7277473" y="3614022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9A25003-1609-D744-B621-B0C4307BE22C}"/>
              </a:ext>
            </a:extLst>
          </p:cNvPr>
          <p:cNvCxnSpPr>
            <a:cxnSpLocks/>
            <a:stCxn id="54" idx="4"/>
            <a:endCxn id="56" idx="0"/>
          </p:cNvCxnSpPr>
          <p:nvPr/>
        </p:nvCxnSpPr>
        <p:spPr>
          <a:xfrm>
            <a:off x="7958900" y="2717187"/>
            <a:ext cx="0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EE0CFD1B-DBBD-044C-B5AF-0199C7E01346}"/>
              </a:ext>
            </a:extLst>
          </p:cNvPr>
          <p:cNvCxnSpPr>
            <a:cxnSpLocks/>
            <a:stCxn id="53" idx="6"/>
            <a:endCxn id="54" idx="2"/>
          </p:cNvCxnSpPr>
          <p:nvPr/>
        </p:nvCxnSpPr>
        <p:spPr>
          <a:xfrm flipV="1">
            <a:off x="7277473" y="2512761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C5BC652-F3A0-2A4C-87D3-0768544327D9}"/>
              </a:ext>
            </a:extLst>
          </p:cNvPr>
          <p:cNvCxnSpPr>
            <a:cxnSpLocks/>
            <a:stCxn id="50" idx="6"/>
            <a:endCxn id="53" idx="2"/>
          </p:cNvCxnSpPr>
          <p:nvPr/>
        </p:nvCxnSpPr>
        <p:spPr>
          <a:xfrm>
            <a:off x="6391618" y="2512763"/>
            <a:ext cx="47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E598B76D-0624-4842-980E-C0D4A324603A}"/>
              </a:ext>
            </a:extLst>
          </p:cNvPr>
          <p:cNvCxnSpPr>
            <a:cxnSpLocks/>
            <a:stCxn id="50" idx="4"/>
            <a:endCxn id="52" idx="0"/>
          </p:cNvCxnSpPr>
          <p:nvPr/>
        </p:nvCxnSpPr>
        <p:spPr>
          <a:xfrm>
            <a:off x="6187190" y="2717189"/>
            <a:ext cx="0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AC815FAD-5E7E-8F44-AE56-D7973B04F09C}"/>
              </a:ext>
            </a:extLst>
          </p:cNvPr>
          <p:cNvCxnSpPr>
            <a:cxnSpLocks/>
            <a:stCxn id="53" idx="4"/>
            <a:endCxn id="55" idx="0"/>
          </p:cNvCxnSpPr>
          <p:nvPr/>
        </p:nvCxnSpPr>
        <p:spPr>
          <a:xfrm>
            <a:off x="7073045" y="2717189"/>
            <a:ext cx="0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148FAD0D-5E07-0140-8A1E-379B99A512F0}"/>
              </a:ext>
            </a:extLst>
          </p:cNvPr>
          <p:cNvSpPr/>
          <p:nvPr/>
        </p:nvSpPr>
        <p:spPr>
          <a:xfrm>
            <a:off x="8563958" y="230833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EA7802B-1B69-4E48-9681-B99788320DCE}"/>
              </a:ext>
            </a:extLst>
          </p:cNvPr>
          <p:cNvSpPr/>
          <p:nvPr/>
        </p:nvSpPr>
        <p:spPr>
          <a:xfrm>
            <a:off x="9449813" y="230833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7416FE9F-2B12-7A4B-B0B2-29B94E0FBB0D}"/>
              </a:ext>
            </a:extLst>
          </p:cNvPr>
          <p:cNvSpPr/>
          <p:nvPr/>
        </p:nvSpPr>
        <p:spPr>
          <a:xfrm>
            <a:off x="8563958" y="3409598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0941EDB4-C7F3-8841-9ACA-814F29DADBF7}"/>
              </a:ext>
            </a:extLst>
          </p:cNvPr>
          <p:cNvSpPr/>
          <p:nvPr/>
        </p:nvSpPr>
        <p:spPr>
          <a:xfrm>
            <a:off x="9449813" y="340959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5191156-E89D-B645-BF02-A9809D9ABA40}"/>
              </a:ext>
            </a:extLst>
          </p:cNvPr>
          <p:cNvSpPr/>
          <p:nvPr/>
        </p:nvSpPr>
        <p:spPr>
          <a:xfrm>
            <a:off x="10335668" y="230833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5424B6BA-8ADD-6E4C-BC01-E5F5C8AC25D3}"/>
              </a:ext>
            </a:extLst>
          </p:cNvPr>
          <p:cNvSpPr/>
          <p:nvPr/>
        </p:nvSpPr>
        <p:spPr>
          <a:xfrm>
            <a:off x="11221522" y="2308332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A6D0EAD6-080F-B840-8442-DB24B236F89E}"/>
              </a:ext>
            </a:extLst>
          </p:cNvPr>
          <p:cNvSpPr/>
          <p:nvPr/>
        </p:nvSpPr>
        <p:spPr>
          <a:xfrm>
            <a:off x="10335668" y="3409596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54856DA3-72A3-5947-A73E-FC38614B4FCC}"/>
              </a:ext>
            </a:extLst>
          </p:cNvPr>
          <p:cNvSpPr/>
          <p:nvPr/>
        </p:nvSpPr>
        <p:spPr>
          <a:xfrm>
            <a:off x="11221524" y="3409594"/>
            <a:ext cx="408855" cy="40885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E774CACF-9AB5-C940-A364-22E28FCD91CE}"/>
              </a:ext>
            </a:extLst>
          </p:cNvPr>
          <p:cNvCxnSpPr>
            <a:cxnSpLocks/>
            <a:stCxn id="67" idx="6"/>
            <a:endCxn id="68" idx="2"/>
          </p:cNvCxnSpPr>
          <p:nvPr/>
        </p:nvCxnSpPr>
        <p:spPr>
          <a:xfrm flipV="1">
            <a:off x="8972814" y="2512763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D71C63EB-887B-4145-954D-7DFD30D5FB9B}"/>
              </a:ext>
            </a:extLst>
          </p:cNvPr>
          <p:cNvCxnSpPr>
            <a:cxnSpLocks/>
            <a:stCxn id="67" idx="4"/>
            <a:endCxn id="69" idx="0"/>
          </p:cNvCxnSpPr>
          <p:nvPr/>
        </p:nvCxnSpPr>
        <p:spPr>
          <a:xfrm>
            <a:off x="8768386" y="2717191"/>
            <a:ext cx="0" cy="69240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6BB8DDA7-2D7E-E344-B85D-1AF6E5D434C2}"/>
              </a:ext>
            </a:extLst>
          </p:cNvPr>
          <p:cNvCxnSpPr>
            <a:cxnSpLocks/>
            <a:stCxn id="69" idx="6"/>
            <a:endCxn id="70" idx="2"/>
          </p:cNvCxnSpPr>
          <p:nvPr/>
        </p:nvCxnSpPr>
        <p:spPr>
          <a:xfrm flipV="1">
            <a:off x="8972814" y="3614024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00E0A0CF-9BF5-114A-A002-30800D6E331C}"/>
              </a:ext>
            </a:extLst>
          </p:cNvPr>
          <p:cNvCxnSpPr>
            <a:cxnSpLocks/>
            <a:stCxn id="70" idx="6"/>
            <a:endCxn id="73" idx="2"/>
          </p:cNvCxnSpPr>
          <p:nvPr/>
        </p:nvCxnSpPr>
        <p:spPr>
          <a:xfrm>
            <a:off x="9858669" y="3614024"/>
            <a:ext cx="47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D2039560-5614-224D-8EA2-040755CA8261}"/>
              </a:ext>
            </a:extLst>
          </p:cNvPr>
          <p:cNvCxnSpPr>
            <a:cxnSpLocks/>
            <a:stCxn id="73" idx="6"/>
            <a:endCxn id="74" idx="2"/>
          </p:cNvCxnSpPr>
          <p:nvPr/>
        </p:nvCxnSpPr>
        <p:spPr>
          <a:xfrm flipV="1">
            <a:off x="10744524" y="3614022"/>
            <a:ext cx="4770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8D2D93CC-1100-4842-A721-9BD286E3475B}"/>
              </a:ext>
            </a:extLst>
          </p:cNvPr>
          <p:cNvCxnSpPr>
            <a:cxnSpLocks/>
            <a:stCxn id="72" idx="4"/>
            <a:endCxn id="74" idx="0"/>
          </p:cNvCxnSpPr>
          <p:nvPr/>
        </p:nvCxnSpPr>
        <p:spPr>
          <a:xfrm>
            <a:off x="11425950" y="2717187"/>
            <a:ext cx="2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82B18780-8E06-7C48-9BFA-5518E19031BC}"/>
              </a:ext>
            </a:extLst>
          </p:cNvPr>
          <p:cNvCxnSpPr>
            <a:cxnSpLocks/>
            <a:stCxn id="71" idx="6"/>
            <a:endCxn id="72" idx="2"/>
          </p:cNvCxnSpPr>
          <p:nvPr/>
        </p:nvCxnSpPr>
        <p:spPr>
          <a:xfrm flipV="1">
            <a:off x="10744524" y="2512761"/>
            <a:ext cx="4769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40C705A-64DC-C24E-8E38-C9B16EBB6673}"/>
              </a:ext>
            </a:extLst>
          </p:cNvPr>
          <p:cNvCxnSpPr>
            <a:cxnSpLocks/>
            <a:stCxn id="68" idx="6"/>
            <a:endCxn id="71" idx="2"/>
          </p:cNvCxnSpPr>
          <p:nvPr/>
        </p:nvCxnSpPr>
        <p:spPr>
          <a:xfrm>
            <a:off x="9858669" y="2512763"/>
            <a:ext cx="47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3995819C-484C-D84B-B0C8-F8BA7E3AED0A}"/>
              </a:ext>
            </a:extLst>
          </p:cNvPr>
          <p:cNvCxnSpPr>
            <a:cxnSpLocks/>
            <a:stCxn id="68" idx="4"/>
            <a:endCxn id="70" idx="0"/>
          </p:cNvCxnSpPr>
          <p:nvPr/>
        </p:nvCxnSpPr>
        <p:spPr>
          <a:xfrm>
            <a:off x="9654241" y="2717189"/>
            <a:ext cx="0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C5E86E24-DF1E-D04F-808B-B785B0B768A7}"/>
              </a:ext>
            </a:extLst>
          </p:cNvPr>
          <p:cNvCxnSpPr>
            <a:cxnSpLocks/>
            <a:stCxn id="71" idx="4"/>
            <a:endCxn id="73" idx="0"/>
          </p:cNvCxnSpPr>
          <p:nvPr/>
        </p:nvCxnSpPr>
        <p:spPr>
          <a:xfrm>
            <a:off x="10540096" y="2717189"/>
            <a:ext cx="0" cy="69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A60F752E-DF0C-1646-AF83-C298572BE09B}"/>
              </a:ext>
            </a:extLst>
          </p:cNvPr>
          <p:cNvCxnSpPr>
            <a:cxnSpLocks/>
            <a:stCxn id="54" idx="6"/>
            <a:endCxn id="67" idx="2"/>
          </p:cNvCxnSpPr>
          <p:nvPr/>
        </p:nvCxnSpPr>
        <p:spPr>
          <a:xfrm>
            <a:off x="8163328" y="2512761"/>
            <a:ext cx="400630" cy="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D6B3A08A-CCAA-6542-AF37-BAFC6A6AD4C6}"/>
              </a:ext>
            </a:extLst>
          </p:cNvPr>
          <p:cNvCxnSpPr>
            <a:cxnSpLocks/>
            <a:stCxn id="56" idx="6"/>
            <a:endCxn id="69" idx="2"/>
          </p:cNvCxnSpPr>
          <p:nvPr/>
        </p:nvCxnSpPr>
        <p:spPr>
          <a:xfrm>
            <a:off x="8163328" y="3614022"/>
            <a:ext cx="400630" cy="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E399258-B8E0-1841-97BB-507B64E9A902}"/>
              </a:ext>
            </a:extLst>
          </p:cNvPr>
          <p:cNvSpPr txBox="1"/>
          <p:nvPr/>
        </p:nvSpPr>
        <p:spPr>
          <a:xfrm>
            <a:off x="4696276" y="2598258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A5D1554-3045-4640-9B6F-5FCA6D88B83C}"/>
              </a:ext>
            </a:extLst>
          </p:cNvPr>
          <p:cNvSpPr txBox="1"/>
          <p:nvPr/>
        </p:nvSpPr>
        <p:spPr>
          <a:xfrm>
            <a:off x="5603763" y="2598258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Q2</a:t>
            </a:r>
            <a:endParaRPr lang="en-US" sz="24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FCAD07E-985D-264B-8D6F-D82312910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6752" y="1164339"/>
            <a:ext cx="4073648" cy="4073648"/>
          </a:xfr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1C18EE73-883A-5B44-9BC7-91FC4D92A3AC}"/>
              </a:ext>
            </a:extLst>
          </p:cNvPr>
          <p:cNvSpPr txBox="1"/>
          <p:nvPr/>
        </p:nvSpPr>
        <p:spPr>
          <a:xfrm>
            <a:off x="462951" y="2253093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9A9E0C5-3F91-954E-89BE-A633CF90BD74}"/>
              </a:ext>
            </a:extLst>
          </p:cNvPr>
          <p:cNvCxnSpPr>
            <a:cxnSpLocks/>
          </p:cNvCxnSpPr>
          <p:nvPr/>
        </p:nvCxnSpPr>
        <p:spPr>
          <a:xfrm>
            <a:off x="898506" y="2308332"/>
            <a:ext cx="2089" cy="7914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F0AC8A4-5EA8-1340-A29C-5033EF1EC83B}"/>
              </a:ext>
            </a:extLst>
          </p:cNvPr>
          <p:cNvCxnSpPr>
            <a:cxnSpLocks/>
          </p:cNvCxnSpPr>
          <p:nvPr/>
        </p:nvCxnSpPr>
        <p:spPr>
          <a:xfrm>
            <a:off x="612291" y="3099773"/>
            <a:ext cx="2957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33AE1A8B-E667-7646-A726-90DAB2C5FDE1}"/>
              </a:ext>
            </a:extLst>
          </p:cNvPr>
          <p:cNvCxnSpPr>
            <a:cxnSpLocks/>
            <a:endCxn id="89" idx="2"/>
          </p:cNvCxnSpPr>
          <p:nvPr/>
        </p:nvCxnSpPr>
        <p:spPr>
          <a:xfrm flipV="1">
            <a:off x="620774" y="2551585"/>
            <a:ext cx="0" cy="54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E552D434-4A21-4842-91F7-469AC955B8AB}"/>
              </a:ext>
            </a:extLst>
          </p:cNvPr>
          <p:cNvCxnSpPr>
            <a:cxnSpLocks/>
          </p:cNvCxnSpPr>
          <p:nvPr/>
        </p:nvCxnSpPr>
        <p:spPr>
          <a:xfrm>
            <a:off x="884852" y="2309777"/>
            <a:ext cx="10627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9687E7A-CEE4-7C43-83BD-2E566D8E999E}"/>
              </a:ext>
            </a:extLst>
          </p:cNvPr>
          <p:cNvSpPr txBox="1"/>
          <p:nvPr/>
        </p:nvSpPr>
        <p:spPr>
          <a:xfrm>
            <a:off x="4782116" y="4126272"/>
            <a:ext cx="5892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Single qubit: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NOT Q1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Two-qubit Controlled NOT: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CNOT Q1, Q2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Readout: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Readout Q1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00254E72-4959-3B49-85D9-4D6BB8CD148C}"/>
              </a:ext>
            </a:extLst>
          </p:cNvPr>
          <p:cNvSpPr/>
          <p:nvPr/>
        </p:nvSpPr>
        <p:spPr>
          <a:xfrm>
            <a:off x="4636846" y="1899479"/>
            <a:ext cx="2462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CNOT Q1, Q2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DB6E9A9-7B70-BA49-A680-848B5E753F21}"/>
              </a:ext>
            </a:extLst>
          </p:cNvPr>
          <p:cNvSpPr txBox="1"/>
          <p:nvPr/>
        </p:nvSpPr>
        <p:spPr>
          <a:xfrm>
            <a:off x="975543" y="2243932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8F402DA-7066-0F44-84C2-77F50F2C7909}"/>
              </a:ext>
            </a:extLst>
          </p:cNvPr>
          <p:cNvSpPr txBox="1"/>
          <p:nvPr/>
        </p:nvSpPr>
        <p:spPr>
          <a:xfrm>
            <a:off x="1483406" y="2250287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6C7CFBA-12EE-A846-A7DB-4A518C194632}"/>
              </a:ext>
            </a:extLst>
          </p:cNvPr>
          <p:cNvSpPr txBox="1"/>
          <p:nvPr/>
        </p:nvSpPr>
        <p:spPr>
          <a:xfrm>
            <a:off x="1982246" y="2242195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69F79376-DEAA-1942-90F6-F80C06CA2709}"/>
              </a:ext>
            </a:extLst>
          </p:cNvPr>
          <p:cNvSpPr txBox="1"/>
          <p:nvPr/>
        </p:nvSpPr>
        <p:spPr>
          <a:xfrm>
            <a:off x="2499992" y="2214267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64C6C526-C4E0-AB43-AB25-CC9A584C83D9}"/>
              </a:ext>
            </a:extLst>
          </p:cNvPr>
          <p:cNvSpPr txBox="1"/>
          <p:nvPr/>
        </p:nvSpPr>
        <p:spPr>
          <a:xfrm>
            <a:off x="3004082" y="2242195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B22EA87-0C9C-A446-AB22-834AC5395C38}"/>
              </a:ext>
            </a:extLst>
          </p:cNvPr>
          <p:cNvSpPr txBox="1"/>
          <p:nvPr/>
        </p:nvSpPr>
        <p:spPr>
          <a:xfrm>
            <a:off x="3503047" y="2220622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60DBB6AC-7CAC-2B49-9E36-149C4360FD90}"/>
              </a:ext>
            </a:extLst>
          </p:cNvPr>
          <p:cNvSpPr txBox="1"/>
          <p:nvPr/>
        </p:nvSpPr>
        <p:spPr>
          <a:xfrm>
            <a:off x="4005544" y="2214267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15C63A91-3DBC-854C-ADE7-D48DBD905220}"/>
              </a:ext>
            </a:extLst>
          </p:cNvPr>
          <p:cNvSpPr txBox="1"/>
          <p:nvPr/>
        </p:nvSpPr>
        <p:spPr>
          <a:xfrm>
            <a:off x="418244" y="3852006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E3151085-DDD6-4B44-A306-CC0BB7BDC3E9}"/>
              </a:ext>
            </a:extLst>
          </p:cNvPr>
          <p:cNvSpPr txBox="1"/>
          <p:nvPr/>
        </p:nvSpPr>
        <p:spPr>
          <a:xfrm>
            <a:off x="930836" y="3842845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FE1A594B-BCEA-674B-B17A-5652F9DA6F35}"/>
              </a:ext>
            </a:extLst>
          </p:cNvPr>
          <p:cNvSpPr txBox="1"/>
          <p:nvPr/>
        </p:nvSpPr>
        <p:spPr>
          <a:xfrm>
            <a:off x="1438699" y="3849200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BE8611C2-7021-FC4A-BD42-1933A5B4E718}"/>
              </a:ext>
            </a:extLst>
          </p:cNvPr>
          <p:cNvSpPr txBox="1"/>
          <p:nvPr/>
        </p:nvSpPr>
        <p:spPr>
          <a:xfrm>
            <a:off x="1937539" y="3841108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226F2863-23D0-3043-8F4D-80F59A1AAB87}"/>
              </a:ext>
            </a:extLst>
          </p:cNvPr>
          <p:cNvSpPr txBox="1"/>
          <p:nvPr/>
        </p:nvSpPr>
        <p:spPr>
          <a:xfrm>
            <a:off x="2455285" y="3813180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04C66341-E209-AA4C-83C7-E65D2D337A12}"/>
              </a:ext>
            </a:extLst>
          </p:cNvPr>
          <p:cNvSpPr txBox="1"/>
          <p:nvPr/>
        </p:nvSpPr>
        <p:spPr>
          <a:xfrm>
            <a:off x="2959375" y="3841108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1DCC356E-34AE-B14A-88E2-B6DE65E82D96}"/>
              </a:ext>
            </a:extLst>
          </p:cNvPr>
          <p:cNvSpPr txBox="1"/>
          <p:nvPr/>
        </p:nvSpPr>
        <p:spPr>
          <a:xfrm>
            <a:off x="3458340" y="3819535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437E57CA-4548-3246-9F5B-ACF359993172}"/>
              </a:ext>
            </a:extLst>
          </p:cNvPr>
          <p:cNvSpPr txBox="1"/>
          <p:nvPr/>
        </p:nvSpPr>
        <p:spPr>
          <a:xfrm>
            <a:off x="3960837" y="3813180"/>
            <a:ext cx="315645" cy="298492"/>
          </a:xfrm>
          <a:prstGeom prst="rect">
            <a:avLst/>
          </a:prstGeom>
          <a:noFill/>
          <a:ln w="603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62658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932"/>
    </mc:Choice>
    <mc:Fallback>
      <p:transition spd="slow" advTm="2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87" grpId="0"/>
      <p:bldP spid="88" grpId="0"/>
      <p:bldP spid="89" grpId="0" animBg="1"/>
      <p:bldP spid="99" grpId="0"/>
      <p:bldP spid="100" grpId="0"/>
      <p:bldP spid="94" grpId="0" animBg="1"/>
      <p:bldP spid="96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B9F22-74D8-41D0-80C0-C7BAA70A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00776"/>
            <a:ext cx="115062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Execution Generates a Distribution of Outputs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7B7D5A8-E728-40FB-A33D-81AA5867648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17968" y="2593975"/>
          <a:ext cx="7756063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41B2E0-6C90-4944-AAEC-C99C9384A610}"/>
              </a:ext>
            </a:extLst>
          </p:cNvPr>
          <p:cNvSpPr/>
          <p:nvPr/>
        </p:nvSpPr>
        <p:spPr>
          <a:xfrm>
            <a:off x="2364674" y="1492911"/>
            <a:ext cx="8183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Bernstein-</a:t>
            </a:r>
            <a:r>
              <a:rPr lang="en-US" sz="2800" dirty="0" err="1"/>
              <a:t>Vazirani</a:t>
            </a:r>
            <a:r>
              <a:rPr lang="en-US" sz="2800" dirty="0"/>
              <a:t> benchmark executed 8192 times on </a:t>
            </a:r>
          </a:p>
          <a:p>
            <a:r>
              <a:rPr lang="en-US" sz="2800" dirty="0"/>
              <a:t>a fixed set of 4 qubits. Expected answer: 1111</a:t>
            </a:r>
          </a:p>
        </p:txBody>
      </p:sp>
    </p:spTree>
    <p:extLst>
      <p:ext uri="{BB962C8B-B14F-4D97-AF65-F5344CB8AC3E}">
        <p14:creationId xmlns:p14="http://schemas.microsoft.com/office/powerpoint/2010/main" xmlns="" val="280943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009"/>
    </mc:Choice>
    <mc:Fallback>
      <p:transition spd="slow" advTm="2600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7B7D5A8-E728-40FB-A33D-81AA5867648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17968" y="2591250"/>
          <a:ext cx="7756063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8AD035-06FD-4F13-AE56-4B4520A5E832}"/>
              </a:ext>
            </a:extLst>
          </p:cNvPr>
          <p:cNvSpPr/>
          <p:nvPr/>
        </p:nvSpPr>
        <p:spPr>
          <a:xfrm>
            <a:off x="4367952" y="3105834"/>
            <a:ext cx="233414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Correct answer observed in 35% runs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64187F43-35F9-454B-8C64-86F31CE4D9C2}"/>
              </a:ext>
            </a:extLst>
          </p:cNvPr>
          <p:cNvCxnSpPr>
            <a:cxnSpLocks/>
          </p:cNvCxnSpPr>
          <p:nvPr/>
        </p:nvCxnSpPr>
        <p:spPr>
          <a:xfrm flipH="1">
            <a:off x="3663622" y="3421794"/>
            <a:ext cx="704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5CFDDF-5B58-2A41-8743-F7BE82EF05B7}"/>
              </a:ext>
            </a:extLst>
          </p:cNvPr>
          <p:cNvSpPr/>
          <p:nvPr/>
        </p:nvSpPr>
        <p:spPr>
          <a:xfrm>
            <a:off x="7042343" y="2890391"/>
            <a:ext cx="4519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Success Rate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Fraction of correct trials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1F6F4EA-49F0-9F42-8ED3-3F956E0C5C69}"/>
              </a:ext>
            </a:extLst>
          </p:cNvPr>
          <p:cNvSpPr/>
          <p:nvPr/>
        </p:nvSpPr>
        <p:spPr>
          <a:xfrm>
            <a:off x="2364674" y="1492911"/>
            <a:ext cx="8183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Bernstein-</a:t>
            </a:r>
            <a:r>
              <a:rPr lang="en-US" sz="2800" dirty="0" err="1"/>
              <a:t>Vazirani</a:t>
            </a:r>
            <a:r>
              <a:rPr lang="en-US" sz="2800" dirty="0"/>
              <a:t> benchmark executed 8192 times on </a:t>
            </a:r>
          </a:p>
          <a:p>
            <a:r>
              <a:rPr lang="en-US" sz="2800" dirty="0"/>
              <a:t>a fixed set of 4 qubits. Expected answer: 1111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39E014-C354-1C44-8481-20B979A4C6D9}"/>
              </a:ext>
            </a:extLst>
          </p:cNvPr>
          <p:cNvSpPr/>
          <p:nvPr/>
        </p:nvSpPr>
        <p:spPr>
          <a:xfrm>
            <a:off x="6638031" y="3914715"/>
            <a:ext cx="5096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High success rate is crucial!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A2D92ED-EBEF-E94E-B5DB-665BCA8F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00776"/>
            <a:ext cx="115062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Execution Generates a Distribution of Outputs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8284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477"/>
    </mc:Choice>
    <mc:Fallback>
      <p:transition spd="slow" advTm="3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976E1A4-7B72-8144-B21D-ACFD2C1A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2274838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Our Work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3600" dirty="0">
                <a:latin typeface="+mn-lt"/>
              </a:rPr>
              <a:t>What factors affect success rate?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How can we optimize success rate?</a:t>
            </a:r>
          </a:p>
        </p:txBody>
      </p:sp>
    </p:spTree>
    <p:extLst>
      <p:ext uri="{BB962C8B-B14F-4D97-AF65-F5344CB8AC3E}">
        <p14:creationId xmlns:p14="http://schemas.microsoft.com/office/powerpoint/2010/main" xmlns="" val="41939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956EC64-E7F2-DF45-A9A6-E14FDF44E7C0}"/>
              </a:ext>
            </a:extLst>
          </p:cNvPr>
          <p:cNvSpPr txBox="1">
            <a:spLocks/>
          </p:cNvSpPr>
          <p:nvPr/>
        </p:nvSpPr>
        <p:spPr>
          <a:xfrm>
            <a:off x="228600" y="330993"/>
            <a:ext cx="1150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8A0E602-E132-CC41-A77E-F1F529BD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93983"/>
            <a:ext cx="115062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Noise Variation Impacts Success Rate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xmlns="" id="{2CCD0862-491D-5046-9377-3192B01865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5282194"/>
              </p:ext>
            </p:extLst>
          </p:nvPr>
        </p:nvGraphicFramePr>
        <p:xfrm>
          <a:off x="2647370" y="1730498"/>
          <a:ext cx="6982507" cy="400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C807E0C-7083-D048-A1CB-D788B5E24434}"/>
              </a:ext>
            </a:extLst>
          </p:cNvPr>
          <p:cNvGrpSpPr/>
          <p:nvPr/>
        </p:nvGrpSpPr>
        <p:grpSpPr>
          <a:xfrm>
            <a:off x="5917884" y="2049190"/>
            <a:ext cx="3372000" cy="670305"/>
            <a:chOff x="7375749" y="5680302"/>
            <a:chExt cx="3372000" cy="67030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33A901BE-435B-0044-AC7C-089626BC90D5}"/>
                </a:ext>
              </a:extLst>
            </p:cNvPr>
            <p:cNvSpPr/>
            <p:nvPr/>
          </p:nvSpPr>
          <p:spPr>
            <a:xfrm>
              <a:off x="7375749" y="5680304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6248BAB2-8D8E-6F4D-BD3F-33368C7D6467}"/>
                </a:ext>
              </a:extLst>
            </p:cNvPr>
            <p:cNvSpPr/>
            <p:nvPr/>
          </p:nvSpPr>
          <p:spPr>
            <a:xfrm>
              <a:off x="7832949" y="5680303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66BD2A57-19B4-EA43-AD72-C69ABB69A107}"/>
                </a:ext>
              </a:extLst>
            </p:cNvPr>
            <p:cNvSpPr/>
            <p:nvPr/>
          </p:nvSpPr>
          <p:spPr>
            <a:xfrm>
              <a:off x="7375749" y="6139592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C51D1FD3-A14B-3649-B141-EEFD4DE10125}"/>
                </a:ext>
              </a:extLst>
            </p:cNvPr>
            <p:cNvSpPr/>
            <p:nvPr/>
          </p:nvSpPr>
          <p:spPr>
            <a:xfrm>
              <a:off x="7832949" y="613959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E09BA6C-B3F7-E848-8E91-184031E72CF5}"/>
                </a:ext>
              </a:extLst>
            </p:cNvPr>
            <p:cNvSpPr/>
            <p:nvPr/>
          </p:nvSpPr>
          <p:spPr>
            <a:xfrm>
              <a:off x="8290149" y="5680303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E4AD6E20-D825-EE4C-BBBF-C3382BB154CC}"/>
                </a:ext>
              </a:extLst>
            </p:cNvPr>
            <p:cNvSpPr/>
            <p:nvPr/>
          </p:nvSpPr>
          <p:spPr>
            <a:xfrm>
              <a:off x="8747349" y="5680302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BD352A8-E232-7C42-B237-D0C22F48A485}"/>
                </a:ext>
              </a:extLst>
            </p:cNvPr>
            <p:cNvSpPr/>
            <p:nvPr/>
          </p:nvSpPr>
          <p:spPr>
            <a:xfrm>
              <a:off x="8290149" y="613959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D2BFA160-479D-D74D-AEE5-55D573762E06}"/>
                </a:ext>
              </a:extLst>
            </p:cNvPr>
            <p:cNvSpPr/>
            <p:nvPr/>
          </p:nvSpPr>
          <p:spPr>
            <a:xfrm>
              <a:off x="8747349" y="613959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347BBB6-2B05-9C4C-87EE-E605BAC16F88}"/>
                </a:ext>
              </a:extLst>
            </p:cNvPr>
            <p:cNvCxnSpPr>
              <a:cxnSpLocks/>
              <a:stCxn id="17" idx="6"/>
              <a:endCxn id="18" idx="2"/>
            </p:cNvCxnSpPr>
            <p:nvPr/>
          </p:nvCxnSpPr>
          <p:spPr>
            <a:xfrm flipV="1">
              <a:off x="7586764" y="5785811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B87DD6B0-572C-DE40-9E1E-7B1689A3E193}"/>
                </a:ext>
              </a:extLst>
            </p:cNvPr>
            <p:cNvCxnSpPr>
              <a:cxnSpLocks/>
              <a:stCxn id="17" idx="4"/>
              <a:endCxn id="19" idx="0"/>
            </p:cNvCxnSpPr>
            <p:nvPr/>
          </p:nvCxnSpPr>
          <p:spPr>
            <a:xfrm>
              <a:off x="7481257" y="5891319"/>
              <a:ext cx="0" cy="248273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E5E1D2D-4B45-5B47-80E9-E746A75F2B12}"/>
                </a:ext>
              </a:extLst>
            </p:cNvPr>
            <p:cNvCxnSpPr>
              <a:cxnSpLocks/>
              <a:stCxn id="19" idx="6"/>
              <a:endCxn id="20" idx="2"/>
            </p:cNvCxnSpPr>
            <p:nvPr/>
          </p:nvCxnSpPr>
          <p:spPr>
            <a:xfrm flipV="1">
              <a:off x="7586764" y="6245099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CEEE3FC-7E52-E74E-BA32-F81C989042B0}"/>
                </a:ext>
              </a:extLst>
            </p:cNvPr>
            <p:cNvCxnSpPr>
              <a:cxnSpLocks/>
              <a:stCxn id="20" idx="6"/>
              <a:endCxn id="23" idx="2"/>
            </p:cNvCxnSpPr>
            <p:nvPr/>
          </p:nvCxnSpPr>
          <p:spPr>
            <a:xfrm>
              <a:off x="8043964" y="6245099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6F48149-0EF6-0F48-9F85-48C0C074D209}"/>
                </a:ext>
              </a:extLst>
            </p:cNvPr>
            <p:cNvCxnSpPr>
              <a:cxnSpLocks/>
              <a:stCxn id="23" idx="6"/>
              <a:endCxn id="24" idx="2"/>
            </p:cNvCxnSpPr>
            <p:nvPr/>
          </p:nvCxnSpPr>
          <p:spPr>
            <a:xfrm flipV="1">
              <a:off x="8501164" y="6245098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381D5F6-4AF5-4A44-A5D7-6B9FAA16F231}"/>
                </a:ext>
              </a:extLst>
            </p:cNvPr>
            <p:cNvCxnSpPr>
              <a:cxnSpLocks/>
              <a:stCxn id="22" idx="4"/>
              <a:endCxn id="24" idx="0"/>
            </p:cNvCxnSpPr>
            <p:nvPr/>
          </p:nvCxnSpPr>
          <p:spPr>
            <a:xfrm>
              <a:off x="8852857" y="5891317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0EC1A0F-B296-C744-BE21-C88D048CE44F}"/>
                </a:ext>
              </a:extLst>
            </p:cNvPr>
            <p:cNvCxnSpPr>
              <a:cxnSpLocks/>
              <a:stCxn id="21" idx="6"/>
              <a:endCxn id="22" idx="2"/>
            </p:cNvCxnSpPr>
            <p:nvPr/>
          </p:nvCxnSpPr>
          <p:spPr>
            <a:xfrm flipV="1">
              <a:off x="8501164" y="5785810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279FC30-B835-B743-8195-14D4EFFA3299}"/>
                </a:ext>
              </a:extLst>
            </p:cNvPr>
            <p:cNvCxnSpPr>
              <a:cxnSpLocks/>
              <a:stCxn id="18" idx="6"/>
              <a:endCxn id="21" idx="2"/>
            </p:cNvCxnSpPr>
            <p:nvPr/>
          </p:nvCxnSpPr>
          <p:spPr>
            <a:xfrm>
              <a:off x="8043964" y="5785811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1F829BA-2EB6-C644-85B2-AC78C51332DA}"/>
                </a:ext>
              </a:extLst>
            </p:cNvPr>
            <p:cNvCxnSpPr>
              <a:cxnSpLocks/>
              <a:stCxn id="18" idx="4"/>
              <a:endCxn id="20" idx="0"/>
            </p:cNvCxnSpPr>
            <p:nvPr/>
          </p:nvCxnSpPr>
          <p:spPr>
            <a:xfrm>
              <a:off x="7938457" y="5891318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DEE85D1E-B63B-3C4D-8AC8-66CFF143BB16}"/>
                </a:ext>
              </a:extLst>
            </p:cNvPr>
            <p:cNvCxnSpPr>
              <a:cxnSpLocks/>
              <a:stCxn id="21" idx="4"/>
              <a:endCxn id="23" idx="0"/>
            </p:cNvCxnSpPr>
            <p:nvPr/>
          </p:nvCxnSpPr>
          <p:spPr>
            <a:xfrm>
              <a:off x="8395657" y="5891318"/>
              <a:ext cx="0" cy="248273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E8499CC-225E-F845-86F1-D1625E90B22E}"/>
                </a:ext>
              </a:extLst>
            </p:cNvPr>
            <p:cNvSpPr/>
            <p:nvPr/>
          </p:nvSpPr>
          <p:spPr>
            <a:xfrm>
              <a:off x="9165134" y="5680304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F15EF7D-2C01-A84A-8A13-A51FC14DF592}"/>
                </a:ext>
              </a:extLst>
            </p:cNvPr>
            <p:cNvSpPr/>
            <p:nvPr/>
          </p:nvSpPr>
          <p:spPr>
            <a:xfrm>
              <a:off x="9622334" y="5680303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0D16309A-AAAB-E645-9FB4-9225BAE664FE}"/>
                </a:ext>
              </a:extLst>
            </p:cNvPr>
            <p:cNvSpPr/>
            <p:nvPr/>
          </p:nvSpPr>
          <p:spPr>
            <a:xfrm>
              <a:off x="9165134" y="6139592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F46712BA-AB5F-8449-B579-2E67106F4696}"/>
                </a:ext>
              </a:extLst>
            </p:cNvPr>
            <p:cNvSpPr/>
            <p:nvPr/>
          </p:nvSpPr>
          <p:spPr>
            <a:xfrm>
              <a:off x="9622334" y="613959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E1D03321-45CE-8D44-B63B-0284C02529EE}"/>
                </a:ext>
              </a:extLst>
            </p:cNvPr>
            <p:cNvSpPr/>
            <p:nvPr/>
          </p:nvSpPr>
          <p:spPr>
            <a:xfrm>
              <a:off x="10079534" y="5680303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C27BD7F9-4458-3A4F-A00C-FF6134EAC82C}"/>
                </a:ext>
              </a:extLst>
            </p:cNvPr>
            <p:cNvSpPr/>
            <p:nvPr/>
          </p:nvSpPr>
          <p:spPr>
            <a:xfrm>
              <a:off x="10536733" y="5680302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B5D00BA4-D679-5D40-B56F-921D4E2B003E}"/>
                </a:ext>
              </a:extLst>
            </p:cNvPr>
            <p:cNvSpPr/>
            <p:nvPr/>
          </p:nvSpPr>
          <p:spPr>
            <a:xfrm>
              <a:off x="10079534" y="613959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9875A13-12E5-1346-8341-880DF6CCC4D1}"/>
                </a:ext>
              </a:extLst>
            </p:cNvPr>
            <p:cNvSpPr/>
            <p:nvPr/>
          </p:nvSpPr>
          <p:spPr>
            <a:xfrm>
              <a:off x="10536734" y="613959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005E87C-7BBC-A747-A152-024407429AFA}"/>
                </a:ext>
              </a:extLst>
            </p:cNvPr>
            <p:cNvCxnSpPr>
              <a:cxnSpLocks/>
              <a:stCxn id="35" idx="6"/>
              <a:endCxn id="36" idx="2"/>
            </p:cNvCxnSpPr>
            <p:nvPr/>
          </p:nvCxnSpPr>
          <p:spPr>
            <a:xfrm flipV="1">
              <a:off x="9376149" y="5785811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D1B2EC76-77AD-8546-9AF2-D83CB071F827}"/>
                </a:ext>
              </a:extLst>
            </p:cNvPr>
            <p:cNvCxnSpPr>
              <a:cxnSpLocks/>
              <a:stCxn id="35" idx="4"/>
              <a:endCxn id="37" idx="0"/>
            </p:cNvCxnSpPr>
            <p:nvPr/>
          </p:nvCxnSpPr>
          <p:spPr>
            <a:xfrm>
              <a:off x="9270642" y="5891319"/>
              <a:ext cx="0" cy="248273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6293867E-B31F-764F-A307-69CC809BFF5C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9376149" y="6245099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157B6699-1ED1-454F-A040-63882EE48987}"/>
                </a:ext>
              </a:extLst>
            </p:cNvPr>
            <p:cNvCxnSpPr>
              <a:cxnSpLocks/>
              <a:stCxn id="38" idx="6"/>
              <a:endCxn id="41" idx="2"/>
            </p:cNvCxnSpPr>
            <p:nvPr/>
          </p:nvCxnSpPr>
          <p:spPr>
            <a:xfrm>
              <a:off x="9833349" y="6245099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9A9B003-1BAA-B24E-9A62-362666D909A9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10290549" y="6245098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CCC0263-E6DA-6843-9AAD-7F66B0D3CF43}"/>
                </a:ext>
              </a:extLst>
            </p:cNvPr>
            <p:cNvCxnSpPr>
              <a:cxnSpLocks/>
              <a:stCxn id="40" idx="4"/>
              <a:endCxn id="42" idx="0"/>
            </p:cNvCxnSpPr>
            <p:nvPr/>
          </p:nvCxnSpPr>
          <p:spPr>
            <a:xfrm>
              <a:off x="10642241" y="5891317"/>
              <a:ext cx="1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452D3352-3D4D-A043-BB62-F30C7877BDD6}"/>
                </a:ext>
              </a:extLst>
            </p:cNvPr>
            <p:cNvCxnSpPr>
              <a:cxnSpLocks/>
              <a:stCxn id="39" idx="6"/>
              <a:endCxn id="40" idx="2"/>
            </p:cNvCxnSpPr>
            <p:nvPr/>
          </p:nvCxnSpPr>
          <p:spPr>
            <a:xfrm flipV="1">
              <a:off x="10290549" y="5785810"/>
              <a:ext cx="246184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CB01A3F-659A-9D4A-AE2B-5A9D2A051AE9}"/>
                </a:ext>
              </a:extLst>
            </p:cNvPr>
            <p:cNvCxnSpPr>
              <a:cxnSpLocks/>
              <a:stCxn id="36" idx="6"/>
              <a:endCxn id="39" idx="2"/>
            </p:cNvCxnSpPr>
            <p:nvPr/>
          </p:nvCxnSpPr>
          <p:spPr>
            <a:xfrm>
              <a:off x="9833349" y="5785811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3D9EB45-ECB9-7445-9D27-0A0E2520434D}"/>
                </a:ext>
              </a:extLst>
            </p:cNvPr>
            <p:cNvCxnSpPr>
              <a:cxnSpLocks/>
              <a:stCxn id="36" idx="4"/>
              <a:endCxn id="38" idx="0"/>
            </p:cNvCxnSpPr>
            <p:nvPr/>
          </p:nvCxnSpPr>
          <p:spPr>
            <a:xfrm>
              <a:off x="9727842" y="5891318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B9CC404F-7EFD-1945-ADB6-B36FB312DFC7}"/>
                </a:ext>
              </a:extLst>
            </p:cNvPr>
            <p:cNvCxnSpPr>
              <a:cxnSpLocks/>
              <a:stCxn id="39" idx="4"/>
              <a:endCxn id="41" idx="0"/>
            </p:cNvCxnSpPr>
            <p:nvPr/>
          </p:nvCxnSpPr>
          <p:spPr>
            <a:xfrm>
              <a:off x="10185042" y="5891318"/>
              <a:ext cx="0" cy="248273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7523A17E-9BF5-E546-9651-1CAE81386227}"/>
                </a:ext>
              </a:extLst>
            </p:cNvPr>
            <p:cNvCxnSpPr>
              <a:cxnSpLocks/>
              <a:stCxn id="22" idx="6"/>
              <a:endCxn id="35" idx="2"/>
            </p:cNvCxnSpPr>
            <p:nvPr/>
          </p:nvCxnSpPr>
          <p:spPr>
            <a:xfrm>
              <a:off x="8958364" y="5785810"/>
              <a:ext cx="206770" cy="2"/>
            </a:xfrm>
            <a:prstGeom prst="straightConnector1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70E4D816-6728-644B-931D-C4794C587135}"/>
                </a:ext>
              </a:extLst>
            </p:cNvPr>
            <p:cNvCxnSpPr>
              <a:cxnSpLocks/>
              <a:stCxn id="24" idx="6"/>
              <a:endCxn id="37" idx="2"/>
            </p:cNvCxnSpPr>
            <p:nvPr/>
          </p:nvCxnSpPr>
          <p:spPr>
            <a:xfrm>
              <a:off x="8958364" y="6245098"/>
              <a:ext cx="206770" cy="2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8D0D86C-E605-F04E-8747-7B60EEBAD143}"/>
              </a:ext>
            </a:extLst>
          </p:cNvPr>
          <p:cNvSpPr/>
          <p:nvPr/>
        </p:nvSpPr>
        <p:spPr>
          <a:xfrm>
            <a:off x="1553851" y="5676097"/>
            <a:ext cx="9677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Noise data is measured twice daily by IBM. Includes coherence times and error rates of CNOTs, readouts and single qubit ops. Posted publicly once everyday at </a:t>
            </a:r>
            <a:r>
              <a:rPr lang="en-US" sz="2400" u="sng" dirty="0">
                <a:hlinkClick r:id="rId4"/>
              </a:rPr>
              <a:t>https://quantumexperience.ng.bluemix.net/qx/devices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C0A1BAC-1562-234C-AEDC-5DB2079E252E}"/>
              </a:ext>
            </a:extLst>
          </p:cNvPr>
          <p:cNvSpPr/>
          <p:nvPr/>
        </p:nvSpPr>
        <p:spPr>
          <a:xfrm rot="16200000">
            <a:off x="1765884" y="3392530"/>
            <a:ext cx="1746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Lower is better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44289565-403B-2447-AD2F-8752F9B1662B}"/>
              </a:ext>
            </a:extLst>
          </p:cNvPr>
          <p:cNvCxnSpPr>
            <a:cxnSpLocks/>
          </p:cNvCxnSpPr>
          <p:nvPr/>
        </p:nvCxnSpPr>
        <p:spPr>
          <a:xfrm>
            <a:off x="2660540" y="2049190"/>
            <a:ext cx="0" cy="602781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515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598"/>
    </mc:Choice>
    <mc:Fallback>
      <p:transition spd="slow" advTm="585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52D39-9A26-EC4D-8617-AFEBFBA5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Strategy #1: Choose a good initial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C56A73-983E-714A-93AB-5D2B810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3074"/>
            <a:ext cx="5368636" cy="4084926"/>
          </a:xfrm>
        </p:spPr>
        <p:txBody>
          <a:bodyPr/>
          <a:lstStyle/>
          <a:p>
            <a:r>
              <a:rPr lang="en-US" dirty="0"/>
              <a:t>Place program qubits on the current best hardware qubits</a:t>
            </a:r>
          </a:p>
          <a:p>
            <a:r>
              <a:rPr lang="en-US" dirty="0"/>
              <a:t>Select best qubits using instruction mix + noise data.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9907A08-8BAF-534C-9256-5E4574D00F33}"/>
              </a:ext>
            </a:extLst>
          </p:cNvPr>
          <p:cNvGraphicFramePr/>
          <p:nvPr>
            <p:extLst/>
          </p:nvPr>
        </p:nvGraphicFramePr>
        <p:xfrm>
          <a:off x="6456218" y="2092037"/>
          <a:ext cx="4682836" cy="339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82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37816-D35C-6E46-9000-2310BB20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Strategy #2: Coherence-aware scheduling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3C046DA-8ADC-5749-ACA0-D43A06065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5534891" cy="2212295"/>
          </a:xfrm>
        </p:spPr>
        <p:txBody>
          <a:bodyPr/>
          <a:lstStyle/>
          <a:p>
            <a:r>
              <a:rPr lang="en-US" dirty="0"/>
              <a:t>Schedule gates to finish before the coherence time of each hardware qubit</a:t>
            </a:r>
          </a:p>
          <a:p>
            <a:r>
              <a:rPr lang="en-US" dirty="0"/>
              <a:t>Influences mapping: choose qubits with good coherence time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E7938E44-A410-3A47-B549-F00234A46A1E}"/>
              </a:ext>
            </a:extLst>
          </p:cNvPr>
          <p:cNvGraphicFramePr/>
          <p:nvPr>
            <p:extLst/>
          </p:nvPr>
        </p:nvGraphicFramePr>
        <p:xfrm>
          <a:off x="6525491" y="2008909"/>
          <a:ext cx="4932217" cy="321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210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1A921-5531-9844-9A2F-23C890AE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22" y="457459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Low Qubit Connectivity Increases Op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726C23-F600-6248-8E89-7B2E7552C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48562" cy="4351338"/>
          </a:xfrm>
        </p:spPr>
        <p:txBody>
          <a:bodyPr/>
          <a:lstStyle/>
          <a:p>
            <a:r>
              <a:rPr lang="en-US" dirty="0"/>
              <a:t>CNOT Q1, Q2: Q1 and Q2 should be adjacent</a:t>
            </a:r>
          </a:p>
          <a:p>
            <a:r>
              <a:rPr lang="en-US" dirty="0"/>
              <a:t>SWAP gates: Move a qubit’s state using a series of exchanges.</a:t>
            </a:r>
          </a:p>
          <a:p>
            <a:r>
              <a:rPr lang="en-US" dirty="0"/>
              <a:t>Enable non-adjacent CNOTs in software using SWAP gates.</a:t>
            </a:r>
          </a:p>
          <a:p>
            <a:r>
              <a:rPr lang="en-US" dirty="0"/>
              <a:t>1 SWAP = 3 CNOTs =&gt; Cubic error rates!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D65F9D3-D1F8-E044-8EC4-5CE62E17B1F1}"/>
              </a:ext>
            </a:extLst>
          </p:cNvPr>
          <p:cNvSpPr/>
          <p:nvPr/>
        </p:nvSpPr>
        <p:spPr>
          <a:xfrm>
            <a:off x="3644040" y="5253175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A58F1DF-2859-874E-B2C3-36655448A898}"/>
              </a:ext>
            </a:extLst>
          </p:cNvPr>
          <p:cNvSpPr/>
          <p:nvPr/>
        </p:nvSpPr>
        <p:spPr>
          <a:xfrm>
            <a:off x="4426635" y="525317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69C6DC7-741F-2846-A650-DBAA22DDC5B1}"/>
              </a:ext>
            </a:extLst>
          </p:cNvPr>
          <p:cNvSpPr/>
          <p:nvPr/>
        </p:nvSpPr>
        <p:spPr>
          <a:xfrm>
            <a:off x="3644040" y="603934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C891A44-07A0-8043-A23A-742AA3432D02}"/>
              </a:ext>
            </a:extLst>
          </p:cNvPr>
          <p:cNvSpPr/>
          <p:nvPr/>
        </p:nvSpPr>
        <p:spPr>
          <a:xfrm>
            <a:off x="4426635" y="603934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44655D9-4B2E-5746-A46B-CC2380FD7715}"/>
              </a:ext>
            </a:extLst>
          </p:cNvPr>
          <p:cNvSpPr/>
          <p:nvPr/>
        </p:nvSpPr>
        <p:spPr>
          <a:xfrm>
            <a:off x="5209229" y="525317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1A11CA2-96D2-3A47-B0C1-683F951E9C7D}"/>
              </a:ext>
            </a:extLst>
          </p:cNvPr>
          <p:cNvSpPr/>
          <p:nvPr/>
        </p:nvSpPr>
        <p:spPr>
          <a:xfrm>
            <a:off x="5991824" y="525317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513EE3F-1D86-3B46-B946-0207AEE93F86}"/>
              </a:ext>
            </a:extLst>
          </p:cNvPr>
          <p:cNvSpPr/>
          <p:nvPr/>
        </p:nvSpPr>
        <p:spPr>
          <a:xfrm>
            <a:off x="5209229" y="603934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C2A78F8-D241-9E40-A1F1-33E3C2FA3EC8}"/>
              </a:ext>
            </a:extLst>
          </p:cNvPr>
          <p:cNvSpPr/>
          <p:nvPr/>
        </p:nvSpPr>
        <p:spPr>
          <a:xfrm>
            <a:off x="5991824" y="6039341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9C46275-23F5-0343-8480-9CCDD1B544F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4005237" y="5433773"/>
            <a:ext cx="421398" cy="2"/>
          </a:xfrm>
          <a:prstGeom prst="line">
            <a:avLst/>
          </a:prstGeom>
          <a:ln w="6985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54D3949-6758-DE42-B49A-E950D53E364D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3824639" y="5614372"/>
            <a:ext cx="0" cy="42497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3DD4205-9315-E04F-A22D-4AA124B589C0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4005237" y="6219942"/>
            <a:ext cx="4213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DF50050-6A54-DF4F-A4C0-863CAA3FC360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4787831" y="6219942"/>
            <a:ext cx="421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8211869-F135-0C46-9D74-599CAF75FCEF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5570426" y="6219940"/>
            <a:ext cx="4213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E2B358F-C677-3E4D-A8E3-1EC45873BF3B}"/>
              </a:ext>
            </a:extLst>
          </p:cNvPr>
          <p:cNvCxnSpPr>
            <a:cxnSpLocks/>
            <a:stCxn id="10" idx="4"/>
            <a:endCxn id="12" idx="0"/>
          </p:cNvCxnSpPr>
          <p:nvPr/>
        </p:nvCxnSpPr>
        <p:spPr>
          <a:xfrm>
            <a:off x="6172423" y="5614369"/>
            <a:ext cx="0" cy="424972"/>
          </a:xfrm>
          <a:prstGeom prst="line">
            <a:avLst/>
          </a:prstGeom>
          <a:ln w="6985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2D931CE-5FF9-4547-AF5B-20C56F8358BD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5570426" y="5433771"/>
            <a:ext cx="421398" cy="2"/>
          </a:xfrm>
          <a:prstGeom prst="line">
            <a:avLst/>
          </a:prstGeom>
          <a:ln w="6985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E09ED7B-9522-BF49-A76F-6479B50A8AA8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4787831" y="5433773"/>
            <a:ext cx="421398" cy="0"/>
          </a:xfrm>
          <a:prstGeom prst="line">
            <a:avLst/>
          </a:prstGeom>
          <a:ln w="6985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7701323-24DA-D543-A78F-7CB3D5CE4319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>
            <a:off x="4607234" y="5614371"/>
            <a:ext cx="0" cy="42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6993638-9E24-B045-B9E3-938E7CD3B651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>
            <a:off x="5389829" y="5614371"/>
            <a:ext cx="0" cy="42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721CD1E-821A-304A-8151-75A76D15BA67}"/>
              </a:ext>
            </a:extLst>
          </p:cNvPr>
          <p:cNvSpPr/>
          <p:nvPr/>
        </p:nvSpPr>
        <p:spPr>
          <a:xfrm>
            <a:off x="6706951" y="5253175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F1912F1-66F7-F247-9EB5-C5DE6438D077}"/>
              </a:ext>
            </a:extLst>
          </p:cNvPr>
          <p:cNvSpPr/>
          <p:nvPr/>
        </p:nvSpPr>
        <p:spPr>
          <a:xfrm>
            <a:off x="7489546" y="525317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C2C3DCF-987C-6A4F-B6E1-130131880701}"/>
              </a:ext>
            </a:extLst>
          </p:cNvPr>
          <p:cNvSpPr/>
          <p:nvPr/>
        </p:nvSpPr>
        <p:spPr>
          <a:xfrm>
            <a:off x="6706951" y="603934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41A44E-04B0-1843-970D-4ABA1C73F46D}"/>
              </a:ext>
            </a:extLst>
          </p:cNvPr>
          <p:cNvSpPr/>
          <p:nvPr/>
        </p:nvSpPr>
        <p:spPr>
          <a:xfrm>
            <a:off x="7489546" y="603934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B303B1F-245F-E042-AB05-6C45CD1D0A4C}"/>
              </a:ext>
            </a:extLst>
          </p:cNvPr>
          <p:cNvSpPr/>
          <p:nvPr/>
        </p:nvSpPr>
        <p:spPr>
          <a:xfrm>
            <a:off x="8272141" y="5253174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20062CC-D55A-FE45-A8E6-5A124ABE302B}"/>
              </a:ext>
            </a:extLst>
          </p:cNvPr>
          <p:cNvSpPr/>
          <p:nvPr/>
        </p:nvSpPr>
        <p:spPr>
          <a:xfrm>
            <a:off x="9054733" y="525317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CCFB756-AA54-944B-863E-EF3AA27AC9E8}"/>
              </a:ext>
            </a:extLst>
          </p:cNvPr>
          <p:cNvSpPr/>
          <p:nvPr/>
        </p:nvSpPr>
        <p:spPr>
          <a:xfrm>
            <a:off x="8272141" y="6039342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B3F0B52-40C2-BE4B-AF73-0CA05B2ADDCC}"/>
              </a:ext>
            </a:extLst>
          </p:cNvPr>
          <p:cNvSpPr/>
          <p:nvPr/>
        </p:nvSpPr>
        <p:spPr>
          <a:xfrm>
            <a:off x="9054735" y="6039341"/>
            <a:ext cx="361197" cy="36119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307EDA4-8FF6-E64B-86FD-522DC3C5CF5B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7068148" y="5433773"/>
            <a:ext cx="4213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3CEC18AE-ECDA-884C-895A-4D8200162EDE}"/>
              </a:ext>
            </a:extLst>
          </p:cNvPr>
          <p:cNvCxnSpPr>
            <a:cxnSpLocks/>
            <a:stCxn id="23" idx="4"/>
            <a:endCxn id="25" idx="0"/>
          </p:cNvCxnSpPr>
          <p:nvPr/>
        </p:nvCxnSpPr>
        <p:spPr>
          <a:xfrm>
            <a:off x="6887551" y="5614372"/>
            <a:ext cx="0" cy="42497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D5C2A24-B997-0543-AA86-0C63814BBB9A}"/>
              </a:ext>
            </a:extLst>
          </p:cNvPr>
          <p:cNvCxnSpPr>
            <a:cxnSpLocks/>
            <a:stCxn id="25" idx="6"/>
            <a:endCxn id="26" idx="2"/>
          </p:cNvCxnSpPr>
          <p:nvPr/>
        </p:nvCxnSpPr>
        <p:spPr>
          <a:xfrm flipV="1">
            <a:off x="7068148" y="6219942"/>
            <a:ext cx="4213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4F706A4-068E-5E4C-B0E6-A5D94457A06F}"/>
              </a:ext>
            </a:extLst>
          </p:cNvPr>
          <p:cNvCxnSpPr>
            <a:cxnSpLocks/>
            <a:stCxn id="26" idx="6"/>
            <a:endCxn id="29" idx="2"/>
          </p:cNvCxnSpPr>
          <p:nvPr/>
        </p:nvCxnSpPr>
        <p:spPr>
          <a:xfrm>
            <a:off x="7850743" y="6219942"/>
            <a:ext cx="421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367CBD9-C47A-E94F-B566-FBE4AC8CB9B9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8633337" y="6219940"/>
            <a:ext cx="421398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6924593-F641-CC4C-B004-006969728AE5}"/>
              </a:ext>
            </a:extLst>
          </p:cNvPr>
          <p:cNvCxnSpPr>
            <a:cxnSpLocks/>
            <a:stCxn id="28" idx="4"/>
            <a:endCxn id="30" idx="0"/>
          </p:cNvCxnSpPr>
          <p:nvPr/>
        </p:nvCxnSpPr>
        <p:spPr>
          <a:xfrm>
            <a:off x="9235333" y="5614369"/>
            <a:ext cx="2" cy="42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7594A9E-2DC8-C24B-A95D-3D78B1C32DAD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 flipV="1">
            <a:off x="8633337" y="5433771"/>
            <a:ext cx="42139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A5CCFFC-41E4-254B-95E3-03B6BF881F5D}"/>
              </a:ext>
            </a:extLst>
          </p:cNvPr>
          <p:cNvCxnSpPr>
            <a:cxnSpLocks/>
            <a:stCxn id="24" idx="6"/>
            <a:endCxn id="27" idx="2"/>
          </p:cNvCxnSpPr>
          <p:nvPr/>
        </p:nvCxnSpPr>
        <p:spPr>
          <a:xfrm>
            <a:off x="7850743" y="5433773"/>
            <a:ext cx="421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011B628E-A411-014E-AF0E-92ACA2561E34}"/>
              </a:ext>
            </a:extLst>
          </p:cNvPr>
          <p:cNvCxnSpPr>
            <a:cxnSpLocks/>
            <a:stCxn id="24" idx="4"/>
            <a:endCxn id="26" idx="0"/>
          </p:cNvCxnSpPr>
          <p:nvPr/>
        </p:nvCxnSpPr>
        <p:spPr>
          <a:xfrm>
            <a:off x="7670145" y="5614371"/>
            <a:ext cx="0" cy="42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63A438FC-7E93-9D48-90E6-F2C9DBDAB4F2}"/>
              </a:ext>
            </a:extLst>
          </p:cNvPr>
          <p:cNvCxnSpPr>
            <a:cxnSpLocks/>
            <a:stCxn id="27" idx="4"/>
            <a:endCxn id="29" idx="0"/>
          </p:cNvCxnSpPr>
          <p:nvPr/>
        </p:nvCxnSpPr>
        <p:spPr>
          <a:xfrm>
            <a:off x="8452740" y="5614371"/>
            <a:ext cx="0" cy="42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6C71F9C9-1D9C-4745-A409-97020FD58A08}"/>
              </a:ext>
            </a:extLst>
          </p:cNvPr>
          <p:cNvCxnSpPr>
            <a:cxnSpLocks/>
            <a:stCxn id="10" idx="6"/>
            <a:endCxn id="23" idx="2"/>
          </p:cNvCxnSpPr>
          <p:nvPr/>
        </p:nvCxnSpPr>
        <p:spPr>
          <a:xfrm>
            <a:off x="6353021" y="5433771"/>
            <a:ext cx="353931" cy="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2F336DD-D3F6-6843-BF26-DF223480C638}"/>
              </a:ext>
            </a:extLst>
          </p:cNvPr>
          <p:cNvCxnSpPr>
            <a:cxnSpLocks/>
            <a:stCxn id="12" idx="6"/>
            <a:endCxn id="25" idx="2"/>
          </p:cNvCxnSpPr>
          <p:nvPr/>
        </p:nvCxnSpPr>
        <p:spPr>
          <a:xfrm>
            <a:off x="6353021" y="6219940"/>
            <a:ext cx="353931" cy="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Content Placeholder 6">
            <a:extLst>
              <a:ext uri="{FF2B5EF4-FFF2-40B4-BE49-F238E27FC236}">
                <a16:creationId xmlns:a16="http://schemas.microsoft.com/office/drawing/2014/main" xmlns="" id="{7A1D1403-4261-554F-88A1-37EA9BE4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452739" y="1919721"/>
            <a:ext cx="2806612" cy="280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73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798"/>
    </mc:Choice>
    <mc:Fallback>
      <p:transition spd="slow" advTm="517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Systems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Venues</a:t>
            </a:r>
          </a:p>
          <a:p>
            <a:pPr lvl="1"/>
            <a:r>
              <a:rPr lang="en-US" dirty="0" smtClean="0"/>
              <a:t>Systems: </a:t>
            </a:r>
            <a:r>
              <a:rPr lang="en-US" dirty="0" smtClean="0"/>
              <a:t>ASPLOS</a:t>
            </a:r>
            <a:endParaRPr lang="en-US" dirty="0" smtClean="0"/>
          </a:p>
          <a:p>
            <a:pPr lvl="1"/>
            <a:r>
              <a:rPr lang="en-US" dirty="0" smtClean="0"/>
              <a:t>Architecture: MICRO, ISCA, HPCA</a:t>
            </a:r>
          </a:p>
          <a:p>
            <a:pPr lvl="1"/>
            <a:r>
              <a:rPr lang="en-US" dirty="0" smtClean="0"/>
              <a:t>Programming Languages: PLDI</a:t>
            </a:r>
          </a:p>
          <a:p>
            <a:r>
              <a:rPr lang="en-US" dirty="0" smtClean="0"/>
              <a:t>Main Focus: Mitigate noise</a:t>
            </a:r>
          </a:p>
          <a:p>
            <a:pPr lvl="1"/>
            <a:r>
              <a:rPr lang="en-US" dirty="0" smtClean="0"/>
              <a:t>Agnostic of root cause of noise (environment, </a:t>
            </a:r>
            <a:r>
              <a:rPr lang="en-US" dirty="0" err="1" smtClean="0"/>
              <a:t>qubit</a:t>
            </a:r>
            <a:r>
              <a:rPr lang="en-US" dirty="0" smtClean="0"/>
              <a:t> imperfection, cross talk…)</a:t>
            </a:r>
          </a:p>
          <a:p>
            <a:pPr lvl="2"/>
            <a:r>
              <a:rPr lang="en-US" dirty="0" smtClean="0"/>
              <a:t>Studies to better understand noise source</a:t>
            </a:r>
          </a:p>
          <a:p>
            <a:pPr lvl="2"/>
            <a:r>
              <a:rPr lang="en-US" dirty="0" smtClean="0"/>
              <a:t>Subsequent techniques to reduce noise (cannot eliminate it)</a:t>
            </a:r>
          </a:p>
          <a:p>
            <a:pPr lvl="1"/>
            <a:r>
              <a:rPr lang="en-US" dirty="0" smtClean="0"/>
              <a:t>On actual hardware: IBM Q, </a:t>
            </a:r>
            <a:r>
              <a:rPr lang="en-US" dirty="0" err="1" smtClean="0"/>
              <a:t>Rigetti</a:t>
            </a:r>
            <a:r>
              <a:rPr lang="en-US" dirty="0" smtClean="0"/>
              <a:t>, D-Wave…</a:t>
            </a:r>
          </a:p>
          <a:p>
            <a:pPr lvl="1"/>
            <a:r>
              <a:rPr lang="en-US" dirty="0" smtClean="0"/>
              <a:t>In simulation:  QX, …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ACFB67D-A4FA-3243-A63F-76C41FCF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84" y="457728"/>
            <a:ext cx="11017296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Strategy #3: Reduce chances of SWAP errors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036220B7-6F88-1D4D-B071-C522D85592C3}"/>
              </a:ext>
            </a:extLst>
          </p:cNvPr>
          <p:cNvGraphicFramePr/>
          <p:nvPr>
            <p:extLst/>
          </p:nvPr>
        </p:nvGraphicFramePr>
        <p:xfrm>
          <a:off x="27993" y="1027906"/>
          <a:ext cx="5118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40B33-B71C-8546-881E-3CA9F8E5F4D3}"/>
              </a:ext>
            </a:extLst>
          </p:cNvPr>
          <p:cNvSpPr txBox="1"/>
          <p:nvPr/>
        </p:nvSpPr>
        <p:spPr>
          <a:xfrm>
            <a:off x="83980" y="2668555"/>
            <a:ext cx="119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SWAP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C15D78AB-0AB8-D94F-BE53-DC61E5C9F98F}"/>
              </a:ext>
            </a:extLst>
          </p:cNvPr>
          <p:cNvGraphicFramePr/>
          <p:nvPr>
            <p:extLst/>
          </p:nvPr>
        </p:nvGraphicFramePr>
        <p:xfrm>
          <a:off x="5146093" y="1074208"/>
          <a:ext cx="5118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9A1FA2-A8D1-B34F-8698-82152C8A9201}"/>
              </a:ext>
            </a:extLst>
          </p:cNvPr>
          <p:cNvSpPr txBox="1"/>
          <p:nvPr/>
        </p:nvSpPr>
        <p:spPr>
          <a:xfrm>
            <a:off x="5202080" y="2714857"/>
            <a:ext cx="119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SWAP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8CC6C18A-E1DA-4741-AD5D-1B31306F6862}"/>
              </a:ext>
            </a:extLst>
          </p:cNvPr>
          <p:cNvGraphicFramePr/>
          <p:nvPr>
            <p:extLst/>
          </p:nvPr>
        </p:nvGraphicFramePr>
        <p:xfrm>
          <a:off x="10157628" y="1120510"/>
          <a:ext cx="19749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95E159-0C0D-EF49-902D-F4AC8688B20A}"/>
              </a:ext>
            </a:extLst>
          </p:cNvPr>
          <p:cNvSpPr txBox="1"/>
          <p:nvPr/>
        </p:nvSpPr>
        <p:spPr>
          <a:xfrm>
            <a:off x="10187731" y="2755291"/>
            <a:ext cx="1866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READOUT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FD4DCC-C6CF-1546-93AB-F86E9694BAEE}"/>
              </a:ext>
            </a:extLst>
          </p:cNvPr>
          <p:cNvSpPr txBox="1"/>
          <p:nvPr/>
        </p:nvSpPr>
        <p:spPr>
          <a:xfrm>
            <a:off x="2640118" y="4524123"/>
            <a:ext cx="762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Aggregated Error: Estimated success rate = (.95)</a:t>
            </a:r>
            <a:r>
              <a:rPr lang="en-US" sz="2400" baseline="30000" dirty="0"/>
              <a:t>6</a:t>
            </a:r>
            <a:r>
              <a:rPr lang="en-US" sz="2400" dirty="0"/>
              <a:t>*.90 = 0.66</a:t>
            </a:r>
          </a:p>
          <a:p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D0C7A8E-DF10-C64F-B652-35C158EF39EE}"/>
              </a:ext>
            </a:extLst>
          </p:cNvPr>
          <p:cNvSpPr/>
          <p:nvPr/>
        </p:nvSpPr>
        <p:spPr>
          <a:xfrm>
            <a:off x="2587043" y="5291485"/>
            <a:ext cx="7880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Reduce the number of swaps, and select low-error rate swap paths to improve success rate.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8890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182"/>
    </mc:Choice>
    <mc:Fallback>
      <p:transition spd="slow" advTm="5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10584-AEFA-474F-9B25-496D1E8F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73995"/>
            <a:ext cx="115490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Compilation using Formal Optimization</a:t>
            </a: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F367A9B6-A888-E847-8870-98EE3B4B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699558"/>
            <a:ext cx="11136086" cy="3958949"/>
          </a:xfrm>
        </p:spPr>
        <p:txBody>
          <a:bodyPr>
            <a:normAutofit/>
          </a:bodyPr>
          <a:lstStyle/>
          <a:p>
            <a:r>
              <a:rPr lang="en-US" dirty="0"/>
              <a:t>Implement our strategies as a constrained optimization</a:t>
            </a:r>
          </a:p>
          <a:p>
            <a:r>
              <a:rPr lang="en-US" dirty="0"/>
              <a:t>Optimization decides qubit mapping, routing and scheduling choices.</a:t>
            </a:r>
          </a:p>
          <a:p>
            <a:r>
              <a:rPr lang="en-US" dirty="0"/>
              <a:t>Success rate is known only when we run an executable</a:t>
            </a:r>
          </a:p>
          <a:p>
            <a:endParaRPr lang="en-US" dirty="0"/>
          </a:p>
          <a:p>
            <a:r>
              <a:rPr lang="en-US" dirty="0"/>
              <a:t>Operation reliability = 1 – operation error rate from noise data</a:t>
            </a:r>
          </a:p>
          <a:p>
            <a:r>
              <a:rPr lang="en-US" b="1" dirty="0"/>
              <a:t>Program reliability = Product of operation reliabilities</a:t>
            </a:r>
          </a:p>
          <a:p>
            <a:r>
              <a:rPr lang="en-US" dirty="0"/>
              <a:t>Maximize reliability over the space of legal executables using noise data</a:t>
            </a:r>
          </a:p>
        </p:txBody>
      </p:sp>
    </p:spTree>
    <p:extLst>
      <p:ext uri="{BB962C8B-B14F-4D97-AF65-F5344CB8AC3E}">
        <p14:creationId xmlns:p14="http://schemas.microsoft.com/office/powerpoint/2010/main" xmlns="" val="237232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594"/>
    </mc:Choice>
    <mc:Fallback>
      <p:transition spd="slow" advTm="5459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10584-AEFA-474F-9B25-496D1E8F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85000"/>
            <a:ext cx="11658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Optimization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E37A73-521B-7E46-9DCB-24FE4D19AFAA}"/>
              </a:ext>
            </a:extLst>
          </p:cNvPr>
          <p:cNvSpPr/>
          <p:nvPr/>
        </p:nvSpPr>
        <p:spPr>
          <a:xfrm>
            <a:off x="410259" y="1970000"/>
            <a:ext cx="1700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Variables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F18C97-D54A-F54E-9F49-5D879FAC5BB5}"/>
              </a:ext>
            </a:extLst>
          </p:cNvPr>
          <p:cNvSpPr/>
          <p:nvPr/>
        </p:nvSpPr>
        <p:spPr>
          <a:xfrm>
            <a:off x="408582" y="5152274"/>
            <a:ext cx="2877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Maximization</a:t>
            </a:r>
          </a:p>
          <a:p>
            <a:r>
              <a:rPr lang="en-US" sz="3200" dirty="0"/>
              <a:t>Objective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0379F38E-0E92-4843-A130-F531A588537A}"/>
              </a:ext>
            </a:extLst>
          </p:cNvPr>
          <p:cNvSpPr/>
          <p:nvPr/>
        </p:nvSpPr>
        <p:spPr>
          <a:xfrm>
            <a:off x="328797" y="3219255"/>
            <a:ext cx="3855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Noise-based dependent variables and constraints</a:t>
            </a: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xmlns="" id="{7B0DB3ED-1CDD-6C4F-B67E-618AB71C71A2}"/>
              </a:ext>
            </a:extLst>
          </p:cNvPr>
          <p:cNvSpPr/>
          <p:nvPr/>
        </p:nvSpPr>
        <p:spPr>
          <a:xfrm>
            <a:off x="3048000" y="1752757"/>
            <a:ext cx="2912921" cy="8635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Qubit Mapping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C1FBBB2C-F973-D645-A631-6F073E106F34}"/>
              </a:ext>
            </a:extLst>
          </p:cNvPr>
          <p:cNvSpPr/>
          <p:nvPr/>
        </p:nvSpPr>
        <p:spPr>
          <a:xfrm>
            <a:off x="6215594" y="1752757"/>
            <a:ext cx="2771244" cy="863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lt1"/>
                </a:solidFill>
              </a:rPr>
              <a:t>Routing choices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xmlns="" id="{495DC173-214B-084D-8DF4-170A3DAF7ED0}"/>
              </a:ext>
            </a:extLst>
          </p:cNvPr>
          <p:cNvSpPr/>
          <p:nvPr/>
        </p:nvSpPr>
        <p:spPr>
          <a:xfrm>
            <a:off x="9241512" y="1746508"/>
            <a:ext cx="2540230" cy="863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Gate Scheduling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xmlns="" id="{9D46D25C-E258-B041-9FD4-92FB5553481A}"/>
              </a:ext>
            </a:extLst>
          </p:cNvPr>
          <p:cNvSpPr/>
          <p:nvPr/>
        </p:nvSpPr>
        <p:spPr>
          <a:xfrm>
            <a:off x="4499984" y="3507256"/>
            <a:ext cx="2912921" cy="863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Operation Reliability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xmlns="" id="{C45AB74E-6533-F343-B290-43A969898270}"/>
              </a:ext>
            </a:extLst>
          </p:cNvPr>
          <p:cNvSpPr/>
          <p:nvPr/>
        </p:nvSpPr>
        <p:spPr>
          <a:xfrm>
            <a:off x="7780576" y="3505245"/>
            <a:ext cx="2912921" cy="863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Coherence Time Constraints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xmlns="" id="{94FC93E5-8D97-D647-92D0-536B81EEC344}"/>
              </a:ext>
            </a:extLst>
          </p:cNvPr>
          <p:cNvSpPr/>
          <p:nvPr/>
        </p:nvSpPr>
        <p:spPr>
          <a:xfrm>
            <a:off x="4998139" y="5268218"/>
            <a:ext cx="5367952" cy="108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Program Reliability</a:t>
            </a:r>
          </a:p>
          <a:p>
            <a:pPr algn="ctr"/>
            <a:r>
              <a:rPr lang="en-US" sz="2400" dirty="0"/>
              <a:t>Product of all </a:t>
            </a:r>
            <a:r>
              <a:rPr lang="en-US" sz="2400" dirty="0" err="1"/>
              <a:t>R</a:t>
            </a:r>
            <a:r>
              <a:rPr lang="en-US" sz="2400" baseline="-25000" dirty="0" err="1"/>
              <a:t>readout</a:t>
            </a:r>
            <a:r>
              <a:rPr lang="en-US" sz="2400" dirty="0" err="1"/>
              <a:t>,R</a:t>
            </a:r>
            <a:r>
              <a:rPr lang="en-US" sz="2400" baseline="-25000" dirty="0" err="1"/>
              <a:t>gate</a:t>
            </a:r>
            <a:endParaRPr lang="en-US" sz="2400" baseline="-25000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B658CDE0-D132-8747-97B6-E11C560A4C86}"/>
              </a:ext>
            </a:extLst>
          </p:cNvPr>
          <p:cNvSpPr/>
          <p:nvPr/>
        </p:nvSpPr>
        <p:spPr>
          <a:xfrm>
            <a:off x="4011773" y="2622741"/>
            <a:ext cx="97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Q</a:t>
            </a:r>
            <a:r>
              <a:rPr lang="en-US" sz="2400" baseline="-25000" dirty="0" err="1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,</a:t>
            </a:r>
            <a:r>
              <a:rPr lang="en-US" sz="2400" dirty="0" err="1"/>
              <a:t>Q</a:t>
            </a:r>
            <a:r>
              <a:rPr lang="en-US" sz="2400" baseline="-25000" dirty="0" err="1"/>
              <a:t>y</a:t>
            </a:r>
            <a:r>
              <a:rPr lang="en-US" sz="2400" dirty="0"/>
              <a:t> 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CDB780B4-CF3E-E54B-A1BE-71E3FF8715DB}"/>
              </a:ext>
            </a:extLst>
          </p:cNvPr>
          <p:cNvSpPr/>
          <p:nvPr/>
        </p:nvSpPr>
        <p:spPr>
          <a:xfrm>
            <a:off x="6768167" y="2658525"/>
            <a:ext cx="166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Set of paths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352D67D-9C4B-8B47-9374-5B9F0521CE01}"/>
              </a:ext>
            </a:extLst>
          </p:cNvPr>
          <p:cNvSpPr/>
          <p:nvPr/>
        </p:nvSpPr>
        <p:spPr>
          <a:xfrm>
            <a:off x="9860448" y="2622741"/>
            <a:ext cx="1666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Gate times</a:t>
            </a:r>
            <a:endParaRPr lang="en-US" sz="2400" baseline="-25000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A0C78901-0E98-6041-AF8E-225C5267C76F}"/>
              </a:ext>
            </a:extLst>
          </p:cNvPr>
          <p:cNvSpPr/>
          <p:nvPr/>
        </p:nvSpPr>
        <p:spPr>
          <a:xfrm>
            <a:off x="5254314" y="4434229"/>
            <a:ext cx="1607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R</a:t>
            </a:r>
            <a:r>
              <a:rPr lang="en-US" sz="2400" baseline="-25000" dirty="0" err="1"/>
              <a:t>readout</a:t>
            </a:r>
            <a:r>
              <a:rPr lang="en-US" sz="2400" dirty="0"/>
              <a:t> </a:t>
            </a:r>
            <a:r>
              <a:rPr lang="en-US" sz="2400" dirty="0" err="1"/>
              <a:t>R</a:t>
            </a:r>
            <a:r>
              <a:rPr lang="en-US" sz="2400" baseline="-25000" dirty="0" err="1"/>
              <a:t>gate</a:t>
            </a:r>
            <a:endParaRPr lang="en-US" sz="24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B7FFD262-7975-BD4D-9B1D-293059FCF3FA}"/>
              </a:ext>
            </a:extLst>
          </p:cNvPr>
          <p:cNvCxnSpPr>
            <a:cxnSpLocks/>
          </p:cNvCxnSpPr>
          <p:nvPr/>
        </p:nvCxnSpPr>
        <p:spPr>
          <a:xfrm>
            <a:off x="5254314" y="2839453"/>
            <a:ext cx="431206" cy="490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8AF38F7-5F95-FF4F-A290-0369DB8FB1B9}"/>
              </a:ext>
            </a:extLst>
          </p:cNvPr>
          <p:cNvCxnSpPr>
            <a:cxnSpLocks/>
          </p:cNvCxnSpPr>
          <p:nvPr/>
        </p:nvCxnSpPr>
        <p:spPr>
          <a:xfrm flipH="1">
            <a:off x="6215594" y="2839453"/>
            <a:ext cx="390358" cy="43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D7DB84A-EF1C-EE44-8471-D1E01BB1024C}"/>
              </a:ext>
            </a:extLst>
          </p:cNvPr>
          <p:cNvCxnSpPr>
            <a:cxnSpLocks/>
          </p:cNvCxnSpPr>
          <p:nvPr/>
        </p:nvCxnSpPr>
        <p:spPr>
          <a:xfrm>
            <a:off x="5423834" y="2853573"/>
            <a:ext cx="3563004" cy="49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CE613A2-3A1A-EF47-A379-463509C178D0}"/>
              </a:ext>
            </a:extLst>
          </p:cNvPr>
          <p:cNvCxnSpPr>
            <a:cxnSpLocks/>
          </p:cNvCxnSpPr>
          <p:nvPr/>
        </p:nvCxnSpPr>
        <p:spPr>
          <a:xfrm>
            <a:off x="8839089" y="2812856"/>
            <a:ext cx="273961" cy="537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2442C2E-B9D1-9942-A1EE-9304C625CF8E}"/>
              </a:ext>
            </a:extLst>
          </p:cNvPr>
          <p:cNvCxnSpPr>
            <a:cxnSpLocks/>
          </p:cNvCxnSpPr>
          <p:nvPr/>
        </p:nvCxnSpPr>
        <p:spPr>
          <a:xfrm flipH="1">
            <a:off x="9275265" y="2889357"/>
            <a:ext cx="458971" cy="461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252C603-B379-8A42-97F0-AA9381D1B78D}"/>
              </a:ext>
            </a:extLst>
          </p:cNvPr>
          <p:cNvCxnSpPr>
            <a:cxnSpLocks/>
          </p:cNvCxnSpPr>
          <p:nvPr/>
        </p:nvCxnSpPr>
        <p:spPr>
          <a:xfrm>
            <a:off x="6859435" y="4548217"/>
            <a:ext cx="741780" cy="604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26E67E28-6F6A-8245-83E0-D2F36B6C7E17}"/>
              </a:ext>
            </a:extLst>
          </p:cNvPr>
          <p:cNvCxnSpPr>
            <a:cxnSpLocks/>
          </p:cNvCxnSpPr>
          <p:nvPr/>
        </p:nvCxnSpPr>
        <p:spPr>
          <a:xfrm flipH="1">
            <a:off x="7931583" y="4533805"/>
            <a:ext cx="907506" cy="61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6702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423"/>
    </mc:Choice>
    <mc:Fallback>
      <p:transition spd="slow" advTm="8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/>
      <p:bldP spid="106" grpId="0" animBg="1"/>
      <p:bldP spid="107" grpId="0" animBg="1"/>
      <p:bldP spid="120" grpId="0" animBg="1"/>
      <p:bldP spid="1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10584-AEFA-474F-9B25-496D1E8F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85000"/>
            <a:ext cx="11658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Optimization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E37A73-521B-7E46-9DCB-24FE4D19AFAA}"/>
              </a:ext>
            </a:extLst>
          </p:cNvPr>
          <p:cNvSpPr/>
          <p:nvPr/>
        </p:nvSpPr>
        <p:spPr>
          <a:xfrm>
            <a:off x="410259" y="1970000"/>
            <a:ext cx="1700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Variables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F18C97-D54A-F54E-9F49-5D879FAC5BB5}"/>
              </a:ext>
            </a:extLst>
          </p:cNvPr>
          <p:cNvSpPr/>
          <p:nvPr/>
        </p:nvSpPr>
        <p:spPr>
          <a:xfrm>
            <a:off x="408582" y="5152274"/>
            <a:ext cx="2877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Maximization</a:t>
            </a:r>
          </a:p>
          <a:p>
            <a:r>
              <a:rPr lang="en-US" sz="3200" dirty="0"/>
              <a:t>Objective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0379F38E-0E92-4843-A130-F531A588537A}"/>
              </a:ext>
            </a:extLst>
          </p:cNvPr>
          <p:cNvSpPr/>
          <p:nvPr/>
        </p:nvSpPr>
        <p:spPr>
          <a:xfrm>
            <a:off x="328797" y="3219255"/>
            <a:ext cx="3855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Noise-based dependent variables and constraints</a:t>
            </a: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xmlns="" id="{7B0DB3ED-1CDD-6C4F-B67E-618AB71C71A2}"/>
              </a:ext>
            </a:extLst>
          </p:cNvPr>
          <p:cNvSpPr/>
          <p:nvPr/>
        </p:nvSpPr>
        <p:spPr>
          <a:xfrm>
            <a:off x="3048000" y="1752757"/>
            <a:ext cx="2912921" cy="8635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Qubit Mapping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C1FBBB2C-F973-D645-A631-6F073E106F34}"/>
              </a:ext>
            </a:extLst>
          </p:cNvPr>
          <p:cNvSpPr/>
          <p:nvPr/>
        </p:nvSpPr>
        <p:spPr>
          <a:xfrm>
            <a:off x="6215594" y="1752757"/>
            <a:ext cx="2771244" cy="863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lt1"/>
                </a:solidFill>
              </a:rPr>
              <a:t>Routing choices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xmlns="" id="{495DC173-214B-084D-8DF4-170A3DAF7ED0}"/>
              </a:ext>
            </a:extLst>
          </p:cNvPr>
          <p:cNvSpPr/>
          <p:nvPr/>
        </p:nvSpPr>
        <p:spPr>
          <a:xfrm>
            <a:off x="9241512" y="1746508"/>
            <a:ext cx="2540230" cy="863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Gate Scheduling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xmlns="" id="{9D46D25C-E258-B041-9FD4-92FB5553481A}"/>
              </a:ext>
            </a:extLst>
          </p:cNvPr>
          <p:cNvSpPr/>
          <p:nvPr/>
        </p:nvSpPr>
        <p:spPr>
          <a:xfrm>
            <a:off x="4499984" y="3507256"/>
            <a:ext cx="2912921" cy="863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Operation Reliability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xmlns="" id="{C45AB74E-6533-F343-B290-43A969898270}"/>
              </a:ext>
            </a:extLst>
          </p:cNvPr>
          <p:cNvSpPr/>
          <p:nvPr/>
        </p:nvSpPr>
        <p:spPr>
          <a:xfrm>
            <a:off x="7780576" y="3505245"/>
            <a:ext cx="2912921" cy="863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Coherence Time Constraints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xmlns="" id="{94FC93E5-8D97-D647-92D0-536B81EEC344}"/>
              </a:ext>
            </a:extLst>
          </p:cNvPr>
          <p:cNvSpPr/>
          <p:nvPr/>
        </p:nvSpPr>
        <p:spPr>
          <a:xfrm>
            <a:off x="4998139" y="5268218"/>
            <a:ext cx="5367952" cy="108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Program Reliability</a:t>
            </a:r>
          </a:p>
          <a:p>
            <a:pPr algn="ctr"/>
            <a:r>
              <a:rPr lang="en-US" sz="2400" dirty="0"/>
              <a:t>Product of all </a:t>
            </a:r>
            <a:r>
              <a:rPr lang="en-US" sz="2400" dirty="0" err="1"/>
              <a:t>R</a:t>
            </a:r>
            <a:r>
              <a:rPr lang="en-US" sz="2400" baseline="-25000" dirty="0" err="1"/>
              <a:t>readout</a:t>
            </a:r>
            <a:r>
              <a:rPr lang="en-US" sz="2400" dirty="0" err="1"/>
              <a:t>,R</a:t>
            </a:r>
            <a:r>
              <a:rPr lang="en-US" sz="2400" baseline="-25000" dirty="0" err="1"/>
              <a:t>gate</a:t>
            </a:r>
            <a:endParaRPr lang="en-US" sz="2400" baseline="-25000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B658CDE0-D132-8747-97B6-E11C560A4C86}"/>
              </a:ext>
            </a:extLst>
          </p:cNvPr>
          <p:cNvSpPr/>
          <p:nvPr/>
        </p:nvSpPr>
        <p:spPr>
          <a:xfrm>
            <a:off x="4011773" y="2622741"/>
            <a:ext cx="97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Q</a:t>
            </a:r>
            <a:r>
              <a:rPr lang="en-US" sz="2400" baseline="-25000" dirty="0" err="1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,</a:t>
            </a:r>
            <a:r>
              <a:rPr lang="en-US" sz="2400" dirty="0" err="1"/>
              <a:t>Q</a:t>
            </a:r>
            <a:r>
              <a:rPr lang="en-US" sz="2400" baseline="-25000" dirty="0" err="1"/>
              <a:t>y</a:t>
            </a:r>
            <a:r>
              <a:rPr lang="en-US" sz="2400" dirty="0"/>
              <a:t> 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CDB780B4-CF3E-E54B-A1BE-71E3FF8715DB}"/>
              </a:ext>
            </a:extLst>
          </p:cNvPr>
          <p:cNvSpPr/>
          <p:nvPr/>
        </p:nvSpPr>
        <p:spPr>
          <a:xfrm>
            <a:off x="6768167" y="2658525"/>
            <a:ext cx="166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Set of paths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352D67D-9C4B-8B47-9374-5B9F0521CE01}"/>
              </a:ext>
            </a:extLst>
          </p:cNvPr>
          <p:cNvSpPr/>
          <p:nvPr/>
        </p:nvSpPr>
        <p:spPr>
          <a:xfrm>
            <a:off x="9860448" y="2622741"/>
            <a:ext cx="1666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Gate times</a:t>
            </a:r>
            <a:endParaRPr lang="en-US" sz="2400" baseline="-25000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A0C78901-0E98-6041-AF8E-225C5267C76F}"/>
              </a:ext>
            </a:extLst>
          </p:cNvPr>
          <p:cNvSpPr/>
          <p:nvPr/>
        </p:nvSpPr>
        <p:spPr>
          <a:xfrm>
            <a:off x="5254314" y="4434229"/>
            <a:ext cx="1607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R</a:t>
            </a:r>
            <a:r>
              <a:rPr lang="en-US" sz="2400" baseline="-25000" dirty="0" err="1"/>
              <a:t>readout</a:t>
            </a:r>
            <a:r>
              <a:rPr lang="en-US" sz="2400" dirty="0"/>
              <a:t> </a:t>
            </a:r>
            <a:r>
              <a:rPr lang="en-US" sz="2400" dirty="0" err="1"/>
              <a:t>R</a:t>
            </a:r>
            <a:r>
              <a:rPr lang="en-US" sz="2400" baseline="-25000" dirty="0" err="1"/>
              <a:t>gate</a:t>
            </a:r>
            <a:endParaRPr lang="en-US" sz="24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B7FFD262-7975-BD4D-9B1D-293059FCF3FA}"/>
              </a:ext>
            </a:extLst>
          </p:cNvPr>
          <p:cNvCxnSpPr>
            <a:cxnSpLocks/>
          </p:cNvCxnSpPr>
          <p:nvPr/>
        </p:nvCxnSpPr>
        <p:spPr>
          <a:xfrm>
            <a:off x="5254314" y="2839453"/>
            <a:ext cx="431206" cy="490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8AF38F7-5F95-FF4F-A290-0369DB8FB1B9}"/>
              </a:ext>
            </a:extLst>
          </p:cNvPr>
          <p:cNvCxnSpPr>
            <a:cxnSpLocks/>
          </p:cNvCxnSpPr>
          <p:nvPr/>
        </p:nvCxnSpPr>
        <p:spPr>
          <a:xfrm flipH="1">
            <a:off x="6215594" y="2839453"/>
            <a:ext cx="390358" cy="43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D7DB84A-EF1C-EE44-8471-D1E01BB1024C}"/>
              </a:ext>
            </a:extLst>
          </p:cNvPr>
          <p:cNvCxnSpPr>
            <a:cxnSpLocks/>
          </p:cNvCxnSpPr>
          <p:nvPr/>
        </p:nvCxnSpPr>
        <p:spPr>
          <a:xfrm>
            <a:off x="5423834" y="2853573"/>
            <a:ext cx="3563004" cy="49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CE613A2-3A1A-EF47-A379-463509C178D0}"/>
              </a:ext>
            </a:extLst>
          </p:cNvPr>
          <p:cNvCxnSpPr>
            <a:cxnSpLocks/>
          </p:cNvCxnSpPr>
          <p:nvPr/>
        </p:nvCxnSpPr>
        <p:spPr>
          <a:xfrm>
            <a:off x="8839089" y="2812856"/>
            <a:ext cx="273961" cy="537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2442C2E-B9D1-9942-A1EE-9304C625CF8E}"/>
              </a:ext>
            </a:extLst>
          </p:cNvPr>
          <p:cNvCxnSpPr>
            <a:cxnSpLocks/>
          </p:cNvCxnSpPr>
          <p:nvPr/>
        </p:nvCxnSpPr>
        <p:spPr>
          <a:xfrm flipH="1">
            <a:off x="9275265" y="2889357"/>
            <a:ext cx="458971" cy="461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252C603-B379-8A42-97F0-AA9381D1B78D}"/>
              </a:ext>
            </a:extLst>
          </p:cNvPr>
          <p:cNvCxnSpPr>
            <a:cxnSpLocks/>
          </p:cNvCxnSpPr>
          <p:nvPr/>
        </p:nvCxnSpPr>
        <p:spPr>
          <a:xfrm>
            <a:off x="6859435" y="4548217"/>
            <a:ext cx="741780" cy="604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26E67E28-6F6A-8245-83E0-D2F36B6C7E17}"/>
              </a:ext>
            </a:extLst>
          </p:cNvPr>
          <p:cNvCxnSpPr>
            <a:cxnSpLocks/>
          </p:cNvCxnSpPr>
          <p:nvPr/>
        </p:nvCxnSpPr>
        <p:spPr>
          <a:xfrm flipH="1">
            <a:off x="7931583" y="4533805"/>
            <a:ext cx="907506" cy="61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8582" y="2850655"/>
            <a:ext cx="11373160" cy="224676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Notice: This is an Optimization problem</a:t>
            </a:r>
          </a:p>
          <a:p>
            <a:endParaRPr lang="en-US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Can we use quantum computers to provide a solution?</a:t>
            </a:r>
          </a:p>
          <a:p>
            <a:endParaRPr lang="en-US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Implies that QC can help itself to bootstrap better programs!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702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423"/>
    </mc:Choice>
    <mc:Fallback>
      <p:transition spd="slow" advTm="8642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7490A-923E-0F4E-A389-86F0C0C0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79319"/>
            <a:ext cx="1149482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LLVM Compiler using z3 SMT for IBMQ16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xmlns="" id="{D2836D00-4DAD-C440-9E7B-DD16E50135DC}"/>
              </a:ext>
            </a:extLst>
          </p:cNvPr>
          <p:cNvGraphicFramePr/>
          <p:nvPr>
            <p:extLst/>
          </p:nvPr>
        </p:nvGraphicFramePr>
        <p:xfrm>
          <a:off x="3059587" y="1553280"/>
          <a:ext cx="4162182" cy="482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35941E13-9A7B-E54F-B70C-93F840D52244}"/>
              </a:ext>
            </a:extLst>
          </p:cNvPr>
          <p:cNvGrpSpPr/>
          <p:nvPr/>
        </p:nvGrpSpPr>
        <p:grpSpPr>
          <a:xfrm>
            <a:off x="8072151" y="5706366"/>
            <a:ext cx="3372000" cy="670305"/>
            <a:chOff x="7454314" y="5656938"/>
            <a:chExt cx="3372000" cy="67030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5516DC7-251D-1B49-A4C3-04A42F2A0AD5}"/>
                </a:ext>
              </a:extLst>
            </p:cNvPr>
            <p:cNvSpPr/>
            <p:nvPr/>
          </p:nvSpPr>
          <p:spPr>
            <a:xfrm>
              <a:off x="7454314" y="565694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E6338F2-9B2F-E140-AA0E-034C94A3D3FE}"/>
                </a:ext>
              </a:extLst>
            </p:cNvPr>
            <p:cNvSpPr/>
            <p:nvPr/>
          </p:nvSpPr>
          <p:spPr>
            <a:xfrm>
              <a:off x="7911514" y="565693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DBC4D047-9CF9-524C-9CDE-85CB0D0C7908}"/>
                </a:ext>
              </a:extLst>
            </p:cNvPr>
            <p:cNvSpPr/>
            <p:nvPr/>
          </p:nvSpPr>
          <p:spPr>
            <a:xfrm>
              <a:off x="7454314" y="611622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61DF5D67-349A-A940-8087-F0E8C068CEEE}"/>
                </a:ext>
              </a:extLst>
            </p:cNvPr>
            <p:cNvSpPr/>
            <p:nvPr/>
          </p:nvSpPr>
          <p:spPr>
            <a:xfrm>
              <a:off x="7911514" y="611622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402AA836-F8C8-734E-AD7D-78D5CA57CB11}"/>
                </a:ext>
              </a:extLst>
            </p:cNvPr>
            <p:cNvSpPr/>
            <p:nvPr/>
          </p:nvSpPr>
          <p:spPr>
            <a:xfrm>
              <a:off x="8368714" y="565693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13A5EA4F-4DF0-6D4D-AD5C-9AC0CEA2C8BA}"/>
                </a:ext>
              </a:extLst>
            </p:cNvPr>
            <p:cNvSpPr/>
            <p:nvPr/>
          </p:nvSpPr>
          <p:spPr>
            <a:xfrm>
              <a:off x="8825914" y="565693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35EB800C-11D8-0C49-A87E-B2AE8C4E7221}"/>
                </a:ext>
              </a:extLst>
            </p:cNvPr>
            <p:cNvSpPr/>
            <p:nvPr/>
          </p:nvSpPr>
          <p:spPr>
            <a:xfrm>
              <a:off x="8368714" y="611622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0733286B-3B0D-F749-941A-8E2BA9CA5669}"/>
                </a:ext>
              </a:extLst>
            </p:cNvPr>
            <p:cNvSpPr/>
            <p:nvPr/>
          </p:nvSpPr>
          <p:spPr>
            <a:xfrm>
              <a:off x="8825914" y="611622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9DFBB0DC-0898-0B4F-99FD-00FEBD97216C}"/>
                </a:ext>
              </a:extLst>
            </p:cNvPr>
            <p:cNvCxnSpPr>
              <a:cxnSpLocks/>
              <a:stCxn id="39" idx="6"/>
              <a:endCxn id="40" idx="2"/>
            </p:cNvCxnSpPr>
            <p:nvPr/>
          </p:nvCxnSpPr>
          <p:spPr>
            <a:xfrm flipV="1">
              <a:off x="7665329" y="5762447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4ED67490-2D66-964C-A3FC-81ADFBBE3D0F}"/>
                </a:ext>
              </a:extLst>
            </p:cNvPr>
            <p:cNvCxnSpPr>
              <a:cxnSpLocks/>
              <a:stCxn id="39" idx="4"/>
              <a:endCxn id="41" idx="0"/>
            </p:cNvCxnSpPr>
            <p:nvPr/>
          </p:nvCxnSpPr>
          <p:spPr>
            <a:xfrm>
              <a:off x="7559822" y="5867955"/>
              <a:ext cx="0" cy="248273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FBC56CE-5FAC-E146-8EB1-1F540316016E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7665329" y="6221735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9DDF744-613E-DE4D-BE8B-2A98F9D871BD}"/>
                </a:ext>
              </a:extLst>
            </p:cNvPr>
            <p:cNvCxnSpPr>
              <a:cxnSpLocks/>
              <a:stCxn id="42" idx="6"/>
              <a:endCxn id="45" idx="2"/>
            </p:cNvCxnSpPr>
            <p:nvPr/>
          </p:nvCxnSpPr>
          <p:spPr>
            <a:xfrm>
              <a:off x="8122529" y="6221735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686CCB1-A4A7-3C46-A8F8-591374212DDA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 flipV="1">
              <a:off x="8579729" y="6221734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DA803503-0817-4044-AAAE-C0180AB60E94}"/>
                </a:ext>
              </a:extLst>
            </p:cNvPr>
            <p:cNvCxnSpPr>
              <a:cxnSpLocks/>
              <a:stCxn id="44" idx="4"/>
              <a:endCxn id="46" idx="0"/>
            </p:cNvCxnSpPr>
            <p:nvPr/>
          </p:nvCxnSpPr>
          <p:spPr>
            <a:xfrm>
              <a:off x="8931422" y="5867953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5ED732F7-87CD-FC4F-A22B-A06B3CB267B6}"/>
                </a:ext>
              </a:extLst>
            </p:cNvPr>
            <p:cNvCxnSpPr>
              <a:cxnSpLocks/>
              <a:stCxn id="43" idx="6"/>
              <a:endCxn id="44" idx="2"/>
            </p:cNvCxnSpPr>
            <p:nvPr/>
          </p:nvCxnSpPr>
          <p:spPr>
            <a:xfrm flipV="1">
              <a:off x="8579729" y="5762446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ADA0FC3F-1C84-FB47-B3AF-B444563C80D4}"/>
                </a:ext>
              </a:extLst>
            </p:cNvPr>
            <p:cNvCxnSpPr>
              <a:cxnSpLocks/>
              <a:stCxn id="40" idx="6"/>
              <a:endCxn id="43" idx="2"/>
            </p:cNvCxnSpPr>
            <p:nvPr/>
          </p:nvCxnSpPr>
          <p:spPr>
            <a:xfrm>
              <a:off x="8122529" y="5762447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E6627E90-283F-0A43-9FAA-417FAF651F0D}"/>
                </a:ext>
              </a:extLst>
            </p:cNvPr>
            <p:cNvCxnSpPr>
              <a:cxnSpLocks/>
              <a:stCxn id="40" idx="4"/>
              <a:endCxn id="42" idx="0"/>
            </p:cNvCxnSpPr>
            <p:nvPr/>
          </p:nvCxnSpPr>
          <p:spPr>
            <a:xfrm>
              <a:off x="8017022" y="5867954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3A902596-98E0-DE4E-9514-11FA6EE307CB}"/>
                </a:ext>
              </a:extLst>
            </p:cNvPr>
            <p:cNvCxnSpPr>
              <a:cxnSpLocks/>
              <a:stCxn id="43" idx="4"/>
              <a:endCxn id="45" idx="0"/>
            </p:cNvCxnSpPr>
            <p:nvPr/>
          </p:nvCxnSpPr>
          <p:spPr>
            <a:xfrm>
              <a:off x="8474222" y="5867954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7428EB74-28C4-4547-AE52-3C30B69C8A8A}"/>
                </a:ext>
              </a:extLst>
            </p:cNvPr>
            <p:cNvSpPr/>
            <p:nvPr/>
          </p:nvSpPr>
          <p:spPr>
            <a:xfrm>
              <a:off x="9243699" y="565694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E12DA514-547A-A848-A2E2-C1481EC925A3}"/>
                </a:ext>
              </a:extLst>
            </p:cNvPr>
            <p:cNvSpPr/>
            <p:nvPr/>
          </p:nvSpPr>
          <p:spPr>
            <a:xfrm>
              <a:off x="9700899" y="565693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ED601F34-7D52-5C44-B84E-D0814A07B1B3}"/>
                </a:ext>
              </a:extLst>
            </p:cNvPr>
            <p:cNvSpPr/>
            <p:nvPr/>
          </p:nvSpPr>
          <p:spPr>
            <a:xfrm>
              <a:off x="9243699" y="611622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5B922940-1ACE-1247-B749-46E8CB11BDE4}"/>
                </a:ext>
              </a:extLst>
            </p:cNvPr>
            <p:cNvSpPr/>
            <p:nvPr/>
          </p:nvSpPr>
          <p:spPr>
            <a:xfrm>
              <a:off x="9700899" y="611622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6C9193BB-A367-D544-BAA6-067A7C8C92AE}"/>
                </a:ext>
              </a:extLst>
            </p:cNvPr>
            <p:cNvSpPr/>
            <p:nvPr/>
          </p:nvSpPr>
          <p:spPr>
            <a:xfrm>
              <a:off x="10158099" y="565693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F6652E59-A16F-0549-8D4D-6A14529FA5BD}"/>
                </a:ext>
              </a:extLst>
            </p:cNvPr>
            <p:cNvSpPr/>
            <p:nvPr/>
          </p:nvSpPr>
          <p:spPr>
            <a:xfrm>
              <a:off x="10615298" y="565693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BDC7AD96-5D49-C349-B3F1-2F20441604CE}"/>
                </a:ext>
              </a:extLst>
            </p:cNvPr>
            <p:cNvSpPr/>
            <p:nvPr/>
          </p:nvSpPr>
          <p:spPr>
            <a:xfrm>
              <a:off x="10158099" y="611622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D3625AAD-C993-7E4F-9D7F-562F952DF5FA}"/>
                </a:ext>
              </a:extLst>
            </p:cNvPr>
            <p:cNvSpPr/>
            <p:nvPr/>
          </p:nvSpPr>
          <p:spPr>
            <a:xfrm>
              <a:off x="10615299" y="611622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71E349C8-FFF2-3341-8C8B-9E0E95A00729}"/>
                </a:ext>
              </a:extLst>
            </p:cNvPr>
            <p:cNvCxnSpPr>
              <a:cxnSpLocks/>
              <a:stCxn id="57" idx="6"/>
              <a:endCxn id="58" idx="2"/>
            </p:cNvCxnSpPr>
            <p:nvPr/>
          </p:nvCxnSpPr>
          <p:spPr>
            <a:xfrm flipV="1">
              <a:off x="9454714" y="5762447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8721966A-6167-934A-94CB-68EBD84CDD45}"/>
                </a:ext>
              </a:extLst>
            </p:cNvPr>
            <p:cNvCxnSpPr>
              <a:cxnSpLocks/>
              <a:stCxn id="57" idx="4"/>
              <a:endCxn id="59" idx="0"/>
            </p:cNvCxnSpPr>
            <p:nvPr/>
          </p:nvCxnSpPr>
          <p:spPr>
            <a:xfrm>
              <a:off x="9349207" y="5867955"/>
              <a:ext cx="0" cy="248273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91DF2A3B-E639-EC43-9D14-FDDA7EF92338}"/>
                </a:ext>
              </a:extLst>
            </p:cNvPr>
            <p:cNvCxnSpPr>
              <a:cxnSpLocks/>
              <a:stCxn id="59" idx="6"/>
              <a:endCxn id="60" idx="2"/>
            </p:cNvCxnSpPr>
            <p:nvPr/>
          </p:nvCxnSpPr>
          <p:spPr>
            <a:xfrm flipV="1">
              <a:off x="9454714" y="6221735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2099EC56-E97B-B548-8C52-CFA2AB2616D1}"/>
                </a:ext>
              </a:extLst>
            </p:cNvPr>
            <p:cNvCxnSpPr>
              <a:cxnSpLocks/>
              <a:stCxn id="60" idx="6"/>
              <a:endCxn id="63" idx="2"/>
            </p:cNvCxnSpPr>
            <p:nvPr/>
          </p:nvCxnSpPr>
          <p:spPr>
            <a:xfrm>
              <a:off x="9911914" y="6221735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C9E31C9F-5FE3-0A4A-B4B2-4F7734380493}"/>
                </a:ext>
              </a:extLst>
            </p:cNvPr>
            <p:cNvCxnSpPr>
              <a:cxnSpLocks/>
              <a:stCxn id="63" idx="6"/>
              <a:endCxn id="64" idx="2"/>
            </p:cNvCxnSpPr>
            <p:nvPr/>
          </p:nvCxnSpPr>
          <p:spPr>
            <a:xfrm flipV="1">
              <a:off x="10369114" y="6221734"/>
              <a:ext cx="24618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3ABC8B4A-E96D-2F4B-B537-D0C2D994B1F6}"/>
                </a:ext>
              </a:extLst>
            </p:cNvPr>
            <p:cNvCxnSpPr>
              <a:cxnSpLocks/>
              <a:stCxn id="62" idx="4"/>
              <a:endCxn id="64" idx="0"/>
            </p:cNvCxnSpPr>
            <p:nvPr/>
          </p:nvCxnSpPr>
          <p:spPr>
            <a:xfrm>
              <a:off x="10720806" y="5867953"/>
              <a:ext cx="1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16CB9785-9569-BC42-AAA8-BB8E14681758}"/>
                </a:ext>
              </a:extLst>
            </p:cNvPr>
            <p:cNvCxnSpPr>
              <a:cxnSpLocks/>
              <a:stCxn id="61" idx="6"/>
              <a:endCxn id="62" idx="2"/>
            </p:cNvCxnSpPr>
            <p:nvPr/>
          </p:nvCxnSpPr>
          <p:spPr>
            <a:xfrm flipV="1">
              <a:off x="10369114" y="5762446"/>
              <a:ext cx="246184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9080ECA1-D133-A247-9EF5-457BF2A2335E}"/>
                </a:ext>
              </a:extLst>
            </p:cNvPr>
            <p:cNvCxnSpPr>
              <a:cxnSpLocks/>
              <a:stCxn id="58" idx="6"/>
              <a:endCxn id="61" idx="2"/>
            </p:cNvCxnSpPr>
            <p:nvPr/>
          </p:nvCxnSpPr>
          <p:spPr>
            <a:xfrm>
              <a:off x="9911914" y="5762447"/>
              <a:ext cx="246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8A91E510-6998-0146-A83B-FE57D86C3BCA}"/>
                </a:ext>
              </a:extLst>
            </p:cNvPr>
            <p:cNvCxnSpPr>
              <a:cxnSpLocks/>
              <a:stCxn id="58" idx="4"/>
              <a:endCxn id="60" idx="0"/>
            </p:cNvCxnSpPr>
            <p:nvPr/>
          </p:nvCxnSpPr>
          <p:spPr>
            <a:xfrm>
              <a:off x="9806407" y="5867954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DDD7EDBE-36B7-1546-8C5C-FD5BE4594A1A}"/>
                </a:ext>
              </a:extLst>
            </p:cNvPr>
            <p:cNvCxnSpPr>
              <a:cxnSpLocks/>
              <a:stCxn id="61" idx="4"/>
              <a:endCxn id="63" idx="0"/>
            </p:cNvCxnSpPr>
            <p:nvPr/>
          </p:nvCxnSpPr>
          <p:spPr>
            <a:xfrm>
              <a:off x="10263607" y="5867954"/>
              <a:ext cx="0" cy="248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475893F3-CB3F-A149-915C-568B8586550A}"/>
                </a:ext>
              </a:extLst>
            </p:cNvPr>
            <p:cNvCxnSpPr>
              <a:cxnSpLocks/>
              <a:stCxn id="44" idx="6"/>
              <a:endCxn id="57" idx="2"/>
            </p:cNvCxnSpPr>
            <p:nvPr/>
          </p:nvCxnSpPr>
          <p:spPr>
            <a:xfrm>
              <a:off x="9036929" y="5762446"/>
              <a:ext cx="206770" cy="2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3A7E7E72-3BD9-FD42-9D33-37685273D4AD}"/>
                </a:ext>
              </a:extLst>
            </p:cNvPr>
            <p:cNvCxnSpPr>
              <a:cxnSpLocks/>
              <a:stCxn id="46" idx="6"/>
              <a:endCxn id="59" idx="2"/>
            </p:cNvCxnSpPr>
            <p:nvPr/>
          </p:nvCxnSpPr>
          <p:spPr>
            <a:xfrm>
              <a:off x="9036929" y="6221734"/>
              <a:ext cx="206770" cy="2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18F88219-6BF7-3C4E-B258-5E15B6D3991A}"/>
              </a:ext>
            </a:extLst>
          </p:cNvPr>
          <p:cNvGrpSpPr/>
          <p:nvPr/>
        </p:nvGrpSpPr>
        <p:grpSpPr>
          <a:xfrm rot="5400000" flipV="1">
            <a:off x="3009256" y="4296105"/>
            <a:ext cx="507621" cy="571500"/>
            <a:chOff x="1232089" y="1900330"/>
            <a:chExt cx="507621" cy="423017"/>
          </a:xfrm>
        </p:grpSpPr>
        <p:sp>
          <p:nvSpPr>
            <p:cNvPr id="82" name="Right Arrow 81">
              <a:extLst>
                <a:ext uri="{FF2B5EF4-FFF2-40B4-BE49-F238E27FC236}">
                  <a16:creationId xmlns:a16="http://schemas.microsoft.com/office/drawing/2014/main" xmlns="" id="{30BBE15E-0870-714A-8225-3159F8B7CE05}"/>
                </a:ext>
              </a:extLst>
            </p:cNvPr>
            <p:cNvSpPr/>
            <p:nvPr/>
          </p:nvSpPr>
          <p:spPr>
            <a:xfrm rot="5400000">
              <a:off x="1274391" y="1858028"/>
              <a:ext cx="423017" cy="50762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Right Arrow 4">
              <a:extLst>
                <a:ext uri="{FF2B5EF4-FFF2-40B4-BE49-F238E27FC236}">
                  <a16:creationId xmlns:a16="http://schemas.microsoft.com/office/drawing/2014/main" xmlns="" id="{B1E84D1C-0DD3-8042-8C72-1B04D3EDEB47}"/>
                </a:ext>
              </a:extLst>
            </p:cNvPr>
            <p:cNvSpPr txBox="1"/>
            <p:nvPr/>
          </p:nvSpPr>
          <p:spPr>
            <a:xfrm>
              <a:off x="1333614" y="1900330"/>
              <a:ext cx="304573" cy="296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DD7603FD-AE21-3245-BEB8-15E360684950}"/>
              </a:ext>
            </a:extLst>
          </p:cNvPr>
          <p:cNvGrpSpPr/>
          <p:nvPr/>
        </p:nvGrpSpPr>
        <p:grpSpPr>
          <a:xfrm>
            <a:off x="615975" y="3838219"/>
            <a:ext cx="2270301" cy="1182699"/>
            <a:chOff x="43006" y="1144436"/>
            <a:chExt cx="2958455" cy="685390"/>
          </a:xfrm>
        </p:grpSpPr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xmlns="" id="{276C5E71-3A97-F44A-A07E-3477A1ADC028}"/>
                </a:ext>
              </a:extLst>
            </p:cNvPr>
            <p:cNvSpPr/>
            <p:nvPr/>
          </p:nvSpPr>
          <p:spPr>
            <a:xfrm>
              <a:off x="43006" y="1144436"/>
              <a:ext cx="2885786" cy="6853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Rounded Rectangle 4">
              <a:extLst>
                <a:ext uri="{FF2B5EF4-FFF2-40B4-BE49-F238E27FC236}">
                  <a16:creationId xmlns:a16="http://schemas.microsoft.com/office/drawing/2014/main" xmlns="" id="{27789D6E-DB46-F14F-8C06-8FC469733367}"/>
                </a:ext>
              </a:extLst>
            </p:cNvPr>
            <p:cNvSpPr txBox="1"/>
            <p:nvPr/>
          </p:nvSpPr>
          <p:spPr>
            <a:xfrm>
              <a:off x="155823" y="1164510"/>
              <a:ext cx="2845638" cy="645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Latest Available Device Noise Data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0013B835-D5A5-2441-972B-EC4CEB0EB349}"/>
              </a:ext>
            </a:extLst>
          </p:cNvPr>
          <p:cNvGrpSpPr/>
          <p:nvPr/>
        </p:nvGrpSpPr>
        <p:grpSpPr>
          <a:xfrm rot="5400000" flipV="1">
            <a:off x="7057807" y="5755767"/>
            <a:ext cx="507621" cy="571500"/>
            <a:chOff x="1232089" y="1900330"/>
            <a:chExt cx="507621" cy="423017"/>
          </a:xfrm>
        </p:grpSpPr>
        <p:sp>
          <p:nvSpPr>
            <p:cNvPr id="88" name="Right Arrow 87">
              <a:extLst>
                <a:ext uri="{FF2B5EF4-FFF2-40B4-BE49-F238E27FC236}">
                  <a16:creationId xmlns:a16="http://schemas.microsoft.com/office/drawing/2014/main" xmlns="" id="{7906AB3C-71D1-234B-92F9-95AD44269979}"/>
                </a:ext>
              </a:extLst>
            </p:cNvPr>
            <p:cNvSpPr/>
            <p:nvPr/>
          </p:nvSpPr>
          <p:spPr>
            <a:xfrm rot="5400000">
              <a:off x="1274391" y="1858028"/>
              <a:ext cx="423017" cy="50762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89" name="Right Arrow 4">
              <a:extLst>
                <a:ext uri="{FF2B5EF4-FFF2-40B4-BE49-F238E27FC236}">
                  <a16:creationId xmlns:a16="http://schemas.microsoft.com/office/drawing/2014/main" xmlns="" id="{90A94654-23E4-D04E-8032-DD7B54E7C992}"/>
                </a:ext>
              </a:extLst>
            </p:cNvPr>
            <p:cNvSpPr txBox="1"/>
            <p:nvPr/>
          </p:nvSpPr>
          <p:spPr>
            <a:xfrm>
              <a:off x="1333614" y="1900330"/>
              <a:ext cx="304573" cy="2961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3B26F1C5-8D94-9646-AFDF-A56133D77C0F}"/>
              </a:ext>
            </a:extLst>
          </p:cNvPr>
          <p:cNvGrpSpPr/>
          <p:nvPr/>
        </p:nvGrpSpPr>
        <p:grpSpPr>
          <a:xfrm rot="5400000">
            <a:off x="7097583" y="1637950"/>
            <a:ext cx="507621" cy="571498"/>
            <a:chOff x="1232089" y="1900330"/>
            <a:chExt cx="507621" cy="423017"/>
          </a:xfrm>
        </p:grpSpPr>
        <p:sp>
          <p:nvSpPr>
            <p:cNvPr id="78" name="Right Arrow 77">
              <a:extLst>
                <a:ext uri="{FF2B5EF4-FFF2-40B4-BE49-F238E27FC236}">
                  <a16:creationId xmlns:a16="http://schemas.microsoft.com/office/drawing/2014/main" xmlns="" id="{A24FE48B-60C3-6E46-8B62-E938C3DE44DF}"/>
                </a:ext>
              </a:extLst>
            </p:cNvPr>
            <p:cNvSpPr/>
            <p:nvPr/>
          </p:nvSpPr>
          <p:spPr>
            <a:xfrm rot="5400000">
              <a:off x="1274391" y="1858028"/>
              <a:ext cx="423017" cy="50762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79" name="Right Arrow 4">
              <a:extLst>
                <a:ext uri="{FF2B5EF4-FFF2-40B4-BE49-F238E27FC236}">
                  <a16:creationId xmlns:a16="http://schemas.microsoft.com/office/drawing/2014/main" xmlns="" id="{ACE81906-153A-6047-B20F-C0BA16D3554D}"/>
                </a:ext>
              </a:extLst>
            </p:cNvPr>
            <p:cNvSpPr txBox="1"/>
            <p:nvPr/>
          </p:nvSpPr>
          <p:spPr>
            <a:xfrm>
              <a:off x="1333614" y="1900330"/>
              <a:ext cx="304573" cy="2961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3E5EE5C1-62DC-5744-8DB1-2515ED767EC1}"/>
              </a:ext>
            </a:extLst>
          </p:cNvPr>
          <p:cNvGraphicFramePr/>
          <p:nvPr>
            <p:extLst/>
          </p:nvPr>
        </p:nvGraphicFramePr>
        <p:xfrm>
          <a:off x="7925154" y="1470325"/>
          <a:ext cx="2544823" cy="981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69C3BF-623E-F04E-B5BF-4C928BA1FE19}"/>
              </a:ext>
            </a:extLst>
          </p:cNvPr>
          <p:cNvSpPr/>
          <p:nvPr/>
        </p:nvSpPr>
        <p:spPr>
          <a:xfrm>
            <a:off x="603942" y="5020917"/>
            <a:ext cx="231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Posted publicly by IBM at 8am everyday.</a:t>
            </a:r>
          </a:p>
        </p:txBody>
      </p:sp>
    </p:spTree>
    <p:extLst>
      <p:ext uri="{BB962C8B-B14F-4D97-AF65-F5344CB8AC3E}">
        <p14:creationId xmlns:p14="http://schemas.microsoft.com/office/powerpoint/2010/main" xmlns="" val="40738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B802F3D9-AFAB-BF41-BA8E-90B092CDF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358A2DA2-BF02-BE41-8DD4-A46308D4A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DA70DBA7-A864-B543-A09C-CCF0F2199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E5174A6E-9D08-5941-907E-3BFCA6CBF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8D95650A-7B01-A344-A846-38007FA5E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86849379-BFC7-844B-BA2E-522F152A6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8360C8A3-CFC6-2C45-BF09-F27BCA085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 uiExpand="1">
        <p:bldSub>
          <a:bldDgm bld="one"/>
        </p:bldSub>
      </p:bldGraphic>
      <p:bldGraphic spid="8" grpId="0">
        <p:bldAsOne/>
      </p:bldGraphic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6E11B2-EAB4-4D73-8B6B-9D2CDE68F9C5}"/>
              </a:ext>
            </a:extLst>
          </p:cNvPr>
          <p:cNvSpPr/>
          <p:nvPr/>
        </p:nvSpPr>
        <p:spPr>
          <a:xfrm>
            <a:off x="743155" y="5328476"/>
            <a:ext cx="10705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IBM Qiskit: lexicographic qubit mapping, randomized swapping heuristic</a:t>
            </a:r>
            <a:endParaRPr lang="en-US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Geomean 2.9X, up to 18X improvement</a:t>
            </a:r>
            <a:r>
              <a:rPr lang="en-US" sz="2400" dirty="0"/>
              <a:t> in measured success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improvement for programs with more qubits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B37D449-B142-4522-BD5B-E2753946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3" y="42703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Noise-Adaptivity Improves Success Rate </a:t>
            </a:r>
            <a:br>
              <a:rPr lang="en-US" dirty="0">
                <a:latin typeface="+mn-lt"/>
              </a:rPr>
            </a:br>
            <a:r>
              <a:rPr lang="en-US" sz="2400" dirty="0">
                <a:latin typeface="+mn-lt"/>
              </a:rPr>
              <a:t>Real-system runs on IBMQ16</a:t>
            </a:r>
            <a:endParaRPr lang="en-US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12888662-DED6-CC4C-92EF-BB157267DA5A}"/>
              </a:ext>
            </a:extLst>
          </p:cNvPr>
          <p:cNvGraphicFramePr/>
          <p:nvPr>
            <p:extLst/>
          </p:nvPr>
        </p:nvGraphicFramePr>
        <p:xfrm>
          <a:off x="1119116" y="1752600"/>
          <a:ext cx="9894627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4BAA42-82F3-8C41-85C1-645BA76E5346}"/>
              </a:ext>
            </a:extLst>
          </p:cNvPr>
          <p:cNvSpPr/>
          <p:nvPr/>
        </p:nvSpPr>
        <p:spPr>
          <a:xfrm rot="16200000">
            <a:off x="14783" y="3633830"/>
            <a:ext cx="1856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Higher is better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4BBABEB-CCEF-7F46-A5DD-5E4EFF5E1049}"/>
              </a:ext>
            </a:extLst>
          </p:cNvPr>
          <p:cNvCxnSpPr>
            <a:cxnSpLocks/>
          </p:cNvCxnSpPr>
          <p:nvPr/>
        </p:nvCxnSpPr>
        <p:spPr>
          <a:xfrm flipV="1">
            <a:off x="964774" y="2182510"/>
            <a:ext cx="0" cy="722947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0151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8831"/>
    </mc:Choice>
    <mc:Fallback>
      <p:transition spd="slow" advTm="6883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21E1DD-666D-0948-BDB1-713C27ED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6" y="385465"/>
            <a:ext cx="10616004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Success Rate Optimization is Crucial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for Correct Executions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6F5A44DB-E19A-B946-8F07-12E08FFF0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85580060"/>
              </p:ext>
            </p:extLst>
          </p:nvPr>
        </p:nvGraphicFramePr>
        <p:xfrm>
          <a:off x="233465" y="2476499"/>
          <a:ext cx="5862535" cy="445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5443D580-AA5A-BF43-9DD0-714E84042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90377298"/>
              </p:ext>
            </p:extLst>
          </p:nvPr>
        </p:nvGraphicFramePr>
        <p:xfrm>
          <a:off x="6096000" y="2476499"/>
          <a:ext cx="5862535" cy="445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6DA23F-1C5E-234F-A722-275C21D04631}"/>
              </a:ext>
            </a:extLst>
          </p:cNvPr>
          <p:cNvSpPr txBox="1"/>
          <p:nvPr/>
        </p:nvSpPr>
        <p:spPr>
          <a:xfrm>
            <a:off x="3056967" y="1965643"/>
            <a:ext cx="6785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Adder benchmark: correct answer 1001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44B165A8-A6E4-9C4B-BAA9-DE27F1D14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24680538"/>
              </p:ext>
            </p:extLst>
          </p:nvPr>
        </p:nvGraphicFramePr>
        <p:xfrm>
          <a:off x="2195818" y="3619018"/>
          <a:ext cx="2013874" cy="927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682F4C-673A-2D4C-9D0E-2DE55F64AF64}"/>
              </a:ext>
            </a:extLst>
          </p:cNvPr>
          <p:cNvSpPr/>
          <p:nvPr/>
        </p:nvSpPr>
        <p:spPr>
          <a:xfrm rot="17985635">
            <a:off x="3605855" y="6185050"/>
            <a:ext cx="627337" cy="261065"/>
          </a:xfrm>
          <a:prstGeom prst="rect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7EEFB8-2FA1-9944-B596-17FD00C61F56}"/>
              </a:ext>
            </a:extLst>
          </p:cNvPr>
          <p:cNvSpPr/>
          <p:nvPr/>
        </p:nvSpPr>
        <p:spPr>
          <a:xfrm rot="17985635">
            <a:off x="9328244" y="6199798"/>
            <a:ext cx="627337" cy="261065"/>
          </a:xfrm>
          <a:prstGeom prst="rect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D03F7C0C-5814-F940-8526-070C257FE123}"/>
              </a:ext>
            </a:extLst>
          </p:cNvPr>
          <p:cNvSpPr/>
          <p:nvPr/>
        </p:nvSpPr>
        <p:spPr>
          <a:xfrm>
            <a:off x="1172447" y="3660237"/>
            <a:ext cx="1884520" cy="1005942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Wrong answer 0001 dominates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2D84694E-D17D-9B45-AAE1-36DB43F396EE}"/>
              </a:ext>
            </a:extLst>
          </p:cNvPr>
          <p:cNvSpPr/>
          <p:nvPr/>
        </p:nvSpPr>
        <p:spPr>
          <a:xfrm>
            <a:off x="9135035" y="3406945"/>
            <a:ext cx="1884520" cy="1005942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Correct answer 1001 dominates</a:t>
            </a:r>
          </a:p>
        </p:txBody>
      </p:sp>
    </p:spTree>
    <p:extLst>
      <p:ext uri="{BB962C8B-B14F-4D97-AF65-F5344CB8AC3E}">
        <p14:creationId xmlns:p14="http://schemas.microsoft.com/office/powerpoint/2010/main" xmlns="" val="40159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869BF-CCB8-4FD6-8FA9-F1983E48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4" y="3478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NISQ Compiler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A8357D-6A8B-4536-930E-240484029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17" y="1673436"/>
            <a:ext cx="1083672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Compile for optimal </a:t>
            </a:r>
            <a:r>
              <a:rPr lang="en-US" b="1" dirty="0"/>
              <a:t>success rate, </a:t>
            </a:r>
            <a:r>
              <a:rPr lang="en-US" dirty="0"/>
              <a:t>in addition to performance optimization: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Most important for optimization: CNOT and readout errors.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Single qubit operations, coherence time, gate duration etc. are less important.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Current programs are limited by gate errors </a:t>
            </a:r>
            <a:r>
              <a:rPr lang="en-US" dirty="0"/>
              <a:t>rather than decoherence errors.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Choose qubit placement </a:t>
            </a:r>
            <a:r>
              <a:rPr lang="en-US" dirty="0"/>
              <a:t>using optimization techniques to maximize the chances of correct execution.</a:t>
            </a:r>
          </a:p>
          <a:p>
            <a:r>
              <a:rPr lang="en-US" dirty="0"/>
              <a:t>Noise is here to stay: </a:t>
            </a:r>
          </a:p>
          <a:p>
            <a:pPr lvl="1"/>
            <a:r>
              <a:rPr lang="en-US" dirty="0"/>
              <a:t>Qubit manufacturing and gate control unlikely to be perfected soon</a:t>
            </a:r>
          </a:p>
          <a:p>
            <a:pPr lvl="1"/>
            <a:r>
              <a:rPr lang="en-US" dirty="0"/>
              <a:t>Access to recent (1-2X daily) noise data matters</a:t>
            </a:r>
          </a:p>
          <a:p>
            <a:r>
              <a:rPr lang="en-US" dirty="0"/>
              <a:t>SMT optimization scales to 72 qubits, efficient heuristic strategies can scale to large scale systems with 1000s of qubits.</a:t>
            </a:r>
          </a:p>
        </p:txBody>
      </p:sp>
    </p:spTree>
    <p:extLst>
      <p:ext uri="{BB962C8B-B14F-4D97-AF65-F5344CB8AC3E}">
        <p14:creationId xmlns:p14="http://schemas.microsoft.com/office/powerpoint/2010/main" xmlns="" val="336572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342"/>
    </mc:Choice>
    <mc:Fallback>
      <p:transition spd="slow" advTm="6934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89C7C45-69AB-F64F-A42E-41FF3809C633}"/>
              </a:ext>
            </a:extLst>
          </p:cNvPr>
          <p:cNvSpPr/>
          <p:nvPr/>
        </p:nvSpPr>
        <p:spPr>
          <a:xfrm>
            <a:off x="4597195" y="1431670"/>
            <a:ext cx="2828315" cy="74611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High-Level Language Programs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4E36514-E34C-D44C-B10C-6550339611FB}"/>
              </a:ext>
            </a:extLst>
          </p:cNvPr>
          <p:cNvSpPr/>
          <p:nvPr/>
        </p:nvSpPr>
        <p:spPr>
          <a:xfrm>
            <a:off x="4577872" y="4808525"/>
            <a:ext cx="2837976" cy="746113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Hardware qubits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5816BD2-D0E9-094B-9006-7F0093DEA10B}"/>
              </a:ext>
            </a:extLst>
          </p:cNvPr>
          <p:cNvSpPr/>
          <p:nvPr/>
        </p:nvSpPr>
        <p:spPr>
          <a:xfrm>
            <a:off x="4606858" y="3042830"/>
            <a:ext cx="2828314" cy="84962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Quantum Assembly Language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8EFC0FB-8222-0948-9DFB-D14CEC0CD403}"/>
              </a:ext>
            </a:extLst>
          </p:cNvPr>
          <p:cNvSpPr/>
          <p:nvPr/>
        </p:nvSpPr>
        <p:spPr>
          <a:xfrm>
            <a:off x="4616519" y="2262764"/>
            <a:ext cx="2818652" cy="69402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Compiler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3A2142F-5F4E-8A4A-867B-540F04C45616}"/>
              </a:ext>
            </a:extLst>
          </p:cNvPr>
          <p:cNvSpPr/>
          <p:nvPr/>
        </p:nvSpPr>
        <p:spPr>
          <a:xfrm>
            <a:off x="4606858" y="3977433"/>
            <a:ext cx="2808990" cy="746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Gate implementation, calibration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DB5AAE-60FA-A947-A676-A9D7905B20E6}"/>
              </a:ext>
            </a:extLst>
          </p:cNvPr>
          <p:cNvSpPr txBox="1"/>
          <p:nvPr/>
        </p:nvSpPr>
        <p:spPr>
          <a:xfrm>
            <a:off x="243747" y="2725282"/>
            <a:ext cx="4054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Noise-Adaptive Compilation</a:t>
            </a:r>
          </a:p>
          <a:p>
            <a:r>
              <a:rPr lang="en-US" sz="2000" dirty="0"/>
              <a:t>[ASPLOS ‘19]</a:t>
            </a:r>
          </a:p>
          <a:p>
            <a:r>
              <a:rPr lang="en-US" sz="2000" dirty="0"/>
              <a:t>Optimize programs using variations in qubit and gate noise properties.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0CB8A65-3C27-D74A-B212-43FF233B58C7}"/>
              </a:ext>
            </a:extLst>
          </p:cNvPr>
          <p:cNvSpPr txBox="1"/>
          <p:nvPr/>
        </p:nvSpPr>
        <p:spPr>
          <a:xfrm>
            <a:off x="7863819" y="2386728"/>
            <a:ext cx="43281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Cross-Platform 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Hardware-Software Assessment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[ISCA ‘19]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Exploration of architectural design choices, analysis of program performance across IBMQ,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Rigetti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University of Maryland 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IonQ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).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0A9F52AC-F90F-6444-85AF-569768CA7E17}"/>
              </a:ext>
            </a:extLst>
          </p:cNvPr>
          <p:cNvCxnSpPr>
            <a:cxnSpLocks/>
          </p:cNvCxnSpPr>
          <p:nvPr/>
        </p:nvCxnSpPr>
        <p:spPr>
          <a:xfrm flipV="1">
            <a:off x="4401312" y="2609774"/>
            <a:ext cx="0" cy="2231564"/>
          </a:xfrm>
          <a:prstGeom prst="straightConnector1">
            <a:avLst/>
          </a:prstGeom>
          <a:ln w="95250" cap="flat">
            <a:miter lim="800000"/>
            <a:tailEnd type="triangle" w="med" len="sm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A4883537-8AE2-5F42-8AAC-849CA0F604BF}"/>
              </a:ext>
            </a:extLst>
          </p:cNvPr>
          <p:cNvCxnSpPr>
            <a:cxnSpLocks/>
          </p:cNvCxnSpPr>
          <p:nvPr/>
        </p:nvCxnSpPr>
        <p:spPr>
          <a:xfrm flipV="1">
            <a:off x="7656739" y="1431670"/>
            <a:ext cx="0" cy="4122968"/>
          </a:xfrm>
          <a:prstGeom prst="straightConnector1">
            <a:avLst/>
          </a:prstGeom>
          <a:ln w="95250" cap="flat">
            <a:gradFill>
              <a:gsLst>
                <a:gs pos="70000">
                  <a:schemeClr val="accent6"/>
                </a:gs>
                <a:gs pos="0">
                  <a:schemeClr val="tx1"/>
                </a:gs>
                <a:gs pos="48000">
                  <a:schemeClr val="accent5"/>
                </a:gs>
                <a:gs pos="33000">
                  <a:schemeClr val="accent2">
                    <a:lumMod val="7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miter lim="800000"/>
            <a:headEnd type="triangle" w="med" len="sm"/>
            <a:tailEnd type="triangle" w="med" len="sm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18BD05-14AF-5D44-9559-9A9932425B06}"/>
              </a:ext>
            </a:extLst>
          </p:cNvPr>
          <p:cNvSpPr/>
          <p:nvPr/>
        </p:nvSpPr>
        <p:spPr>
          <a:xfrm>
            <a:off x="6831109" y="6159551"/>
            <a:ext cx="5360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[Murali, Baker, Abhari, Chong, Martonosi ASPLOS 2019]</a:t>
            </a:r>
          </a:p>
          <a:p>
            <a:pPr algn="r"/>
            <a:r>
              <a:rPr lang="en-US" dirty="0"/>
              <a:t>[Murali, Abhari, </a:t>
            </a:r>
            <a:r>
              <a:rPr lang="en-US" dirty="0" err="1"/>
              <a:t>Linke</a:t>
            </a:r>
            <a:r>
              <a:rPr lang="en-US" dirty="0"/>
              <a:t>, Martonosi … ISCA 2019]</a:t>
            </a:r>
          </a:p>
        </p:txBody>
      </p:sp>
    </p:spTree>
    <p:extLst>
      <p:ext uri="{BB962C8B-B14F-4D97-AF65-F5344CB8AC3E}">
        <p14:creationId xmlns:p14="http://schemas.microsoft.com/office/powerpoint/2010/main" xmlns="" val="6325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8C8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24ED6-CA67-A445-AD46-7387FC41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Front-runner QC technologies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xmlns="" id="{333C30BE-1373-D946-AFD7-A1241A36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055942" y="1813423"/>
            <a:ext cx="2806612" cy="2806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A8585D-4784-FC4C-8CF8-A1D9A49AF316}"/>
              </a:ext>
            </a:extLst>
          </p:cNvPr>
          <p:cNvSpPr txBox="1"/>
          <p:nvPr/>
        </p:nvSpPr>
        <p:spPr>
          <a:xfrm>
            <a:off x="2228662" y="4742770"/>
            <a:ext cx="24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Superconducting qubits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C39627-0457-FE4C-BC8D-8409C4C372F3}"/>
              </a:ext>
            </a:extLst>
          </p:cNvPr>
          <p:cNvSpPr txBox="1"/>
          <p:nvPr/>
        </p:nvSpPr>
        <p:spPr>
          <a:xfrm>
            <a:off x="7557424" y="4748558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Trapped Ion Qubits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F4050B-2546-F047-89DF-794C85B67AF3}"/>
              </a:ext>
            </a:extLst>
          </p:cNvPr>
          <p:cNvSpPr/>
          <p:nvPr/>
        </p:nvSpPr>
        <p:spPr>
          <a:xfrm>
            <a:off x="5868114" y="6308209"/>
            <a:ext cx="7329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https://www.uibk.ac.at/exphys/qo/research/trappedions.html.en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846F30-2C67-7C41-B3F7-C2BFA05FADF8}"/>
              </a:ext>
            </a:extLst>
          </p:cNvPr>
          <p:cNvSpPr/>
          <p:nvPr/>
        </p:nvSpPr>
        <p:spPr>
          <a:xfrm>
            <a:off x="7099608" y="5938877"/>
            <a:ext cx="5092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https://github.com/Qiskit/ibmq-device-information/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DC8462-E36E-ED42-BF99-34C1B9B949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53" t="31366" r="33530" b="31102"/>
          <a:stretch/>
        </p:blipFill>
        <p:spPr>
          <a:xfrm>
            <a:off x="6498084" y="1813423"/>
            <a:ext cx="4707191" cy="280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6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94" y="338391"/>
            <a:ext cx="11174506" cy="997504"/>
          </a:xfrm>
        </p:spPr>
        <p:txBody>
          <a:bodyPr>
            <a:normAutofit fontScale="90000"/>
          </a:bodyPr>
          <a:lstStyle/>
          <a:p>
            <a:r>
              <a:rPr lang="en-US" sz="3809" dirty="0"/>
              <a:t>Quantum Computing: Fundamentally New Paradigm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194" y="1814877"/>
            <a:ext cx="2554374" cy="2899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4213" y="5390720"/>
            <a:ext cx="1176925" cy="613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86" dirty="0"/>
              <a:t>Qubit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F9A49F-A4EB-924A-892A-3A5BD5098D68}"/>
              </a:ext>
            </a:extLst>
          </p:cNvPr>
          <p:cNvSpPr txBox="1"/>
          <p:nvPr/>
        </p:nvSpPr>
        <p:spPr>
          <a:xfrm>
            <a:off x="1084205" y="1335895"/>
            <a:ext cx="7986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|0⟩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518697-3180-BC47-9DC8-1CB49049E3D1}"/>
              </a:ext>
            </a:extLst>
          </p:cNvPr>
          <p:cNvSpPr txBox="1"/>
          <p:nvPr/>
        </p:nvSpPr>
        <p:spPr>
          <a:xfrm>
            <a:off x="1084205" y="4518611"/>
            <a:ext cx="7986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|1⟩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A33F266-2D1C-5841-A7AA-9CFFBC01A429}"/>
              </a:ext>
            </a:extLst>
          </p:cNvPr>
          <p:cNvCxnSpPr/>
          <p:nvPr/>
        </p:nvCxnSpPr>
        <p:spPr>
          <a:xfrm flipV="1">
            <a:off x="1472676" y="2367146"/>
            <a:ext cx="604434" cy="8595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96B533C-E264-2D4F-AB6F-BAA85802BA85}"/>
              </a:ext>
            </a:extLst>
          </p:cNvPr>
          <p:cNvSpPr txBox="1">
            <a:spLocks/>
          </p:cNvSpPr>
          <p:nvPr/>
        </p:nvSpPr>
        <p:spPr>
          <a:xfrm>
            <a:off x="3008520" y="1352854"/>
            <a:ext cx="8802480" cy="499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Wingdings" charset="2"/>
              <a:buChar char="§"/>
              <a:defRPr sz="30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charset="0"/>
              <a:buChar char="•"/>
              <a:defRPr sz="26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" charset="0"/>
              <a:buChar char="−"/>
              <a:defRPr sz="22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Applications in chemistry, optimization, cryptography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Basic building block: Qubit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Photons, ion trapped in an electromagnetic field, superconducting qubits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State is probabilistic superposition of 0 and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 α|0⟩ + β|1⟩, complex amplitudes α and 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Measurement: Collapses state to either |0⟩ or |1⟩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Operations on qubits: Gates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Single qubit gate: rotations on the unit complex sphere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charset="0"/>
                <a:cs typeface="Calibri" charset="0"/>
              </a:rPr>
              <a:t>NOT gate on α|0⟩ + β|1⟩ produces β|0⟩ + α|1⟩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179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2ABBE-0283-AB4E-8D9E-29DF9509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20" y="318363"/>
            <a:ext cx="10515600" cy="1325563"/>
          </a:xfrm>
        </p:spPr>
        <p:txBody>
          <a:bodyPr/>
          <a:lstStyle/>
          <a:p>
            <a:r>
              <a:rPr lang="en-US" dirty="0"/>
              <a:t>Architectural Gate Choices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453CD00-B3BD-FA4A-B161-14AD386D133F}"/>
              </a:ext>
            </a:extLst>
          </p:cNvPr>
          <p:cNvSpPr/>
          <p:nvPr/>
        </p:nvSpPr>
        <p:spPr>
          <a:xfrm>
            <a:off x="1587917" y="1692707"/>
            <a:ext cx="3413760" cy="3006873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3F802C-9A2B-D642-A604-42B183C96780}"/>
              </a:ext>
            </a:extLst>
          </p:cNvPr>
          <p:cNvSpPr/>
          <p:nvPr/>
        </p:nvSpPr>
        <p:spPr>
          <a:xfrm>
            <a:off x="1705806" y="3994109"/>
            <a:ext cx="3176954" cy="573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Yb</a:t>
            </a:r>
            <a:r>
              <a:rPr lang="en-US" baseline="30000" dirty="0" err="1"/>
              <a:t>+</a:t>
            </a:r>
            <a:r>
              <a:rPr lang="en-US" dirty="0" err="1"/>
              <a:t>Ion</a:t>
            </a:r>
            <a:r>
              <a:rPr lang="en-US" dirty="0"/>
              <a:t> trapped in EM field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FD9F40D-598A-5D4C-8870-0C9E1044E2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6269798"/>
                  </p:ext>
                </p:extLst>
              </p:nvPr>
            </p:nvGraphicFramePr>
            <p:xfrm>
              <a:off x="1705806" y="2981543"/>
              <a:ext cx="3168234" cy="94633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val="3622972665"/>
                        </a:ext>
                      </a:extLst>
                    </a:gridCol>
                  </a:tblGrid>
                  <a:tr h="277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val="3314880810"/>
                      </a:ext>
                    </a:extLst>
                  </a:tr>
                  <a:tr h="61952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600" baseline="-25000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𝑅𝑧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algn="ctr"/>
                          <a:r>
                            <a:rPr lang="en-US" sz="1600" dirty="0"/>
                            <a:t>Ising interaction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val="30741963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FD9F40D-598A-5D4C-8870-0C9E1044E2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4116269798"/>
                  </p:ext>
                </p:extLst>
              </p:nvPr>
            </p:nvGraphicFramePr>
            <p:xfrm>
              <a:off x="1705806" y="2981543"/>
              <a:ext cx="3168234" cy="946332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622972665"/>
                        </a:ext>
                      </a:extLst>
                    </a:gridCol>
                  </a:tblGrid>
                  <a:tr h="326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314880810"/>
                      </a:ext>
                    </a:extLst>
                  </a:tr>
                  <a:tr h="6195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969" marR="82969" marT="41484" marB="41484">
                        <a:blipFill>
                          <a:blip r:embed="rId3"/>
                          <a:stretch>
                            <a:fillRect l="-855" t="-54000" r="-113675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969" marR="82969" marT="41484" marB="41484">
                        <a:blipFill>
                          <a:blip r:embed="rId3"/>
                          <a:stretch>
                            <a:fillRect l="-88722" t="-54000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741963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DA711CE-28B5-134E-9901-A016A6DD5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41104"/>
                  </p:ext>
                </p:extLst>
              </p:nvPr>
            </p:nvGraphicFramePr>
            <p:xfrm>
              <a:off x="1714526" y="1769715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val="2625141392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val="2955049971"/>
                        </a:ext>
                      </a:extLst>
                    </a:gridCol>
                  </a:tblGrid>
                  <a:tr h="388206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9954995"/>
                      </a:ext>
                    </a:extLst>
                  </a:tr>
                  <a:tr h="7573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baseline="-25000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𝑅𝑧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i="1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3717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A711CE-28B5-134E-9901-A016A6DD5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74541104"/>
                  </p:ext>
                </p:extLst>
              </p:nvPr>
            </p:nvGraphicFramePr>
            <p:xfrm>
              <a:off x="1714526" y="1769715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625141392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955049971"/>
                        </a:ext>
                      </a:extLst>
                    </a:gridCol>
                  </a:tblGrid>
                  <a:tr h="388206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99954995"/>
                      </a:ext>
                    </a:extLst>
                  </a:tr>
                  <a:tr h="757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55" t="-55000" r="-1136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8722" t="-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33717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50642C-4227-8B42-BA3B-C54569578D0F}"/>
              </a:ext>
            </a:extLst>
          </p:cNvPr>
          <p:cNvSpPr/>
          <p:nvPr/>
        </p:nvSpPr>
        <p:spPr>
          <a:xfrm>
            <a:off x="5128286" y="1692707"/>
            <a:ext cx="3413760" cy="3006873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48C582-E9C4-B149-B399-429758E9A6CF}"/>
              </a:ext>
            </a:extLst>
          </p:cNvPr>
          <p:cNvSpPr/>
          <p:nvPr/>
        </p:nvSpPr>
        <p:spPr>
          <a:xfrm>
            <a:off x="5246175" y="3988118"/>
            <a:ext cx="3176954" cy="579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Superconducting Josephson Junction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7B8CB58-5F0F-9041-B3C6-07211A85E0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2482812"/>
                  </p:ext>
                </p:extLst>
              </p:nvPr>
            </p:nvGraphicFramePr>
            <p:xfrm>
              <a:off x="5264643" y="2981543"/>
              <a:ext cx="3168234" cy="971111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val="3622972665"/>
                        </a:ext>
                      </a:extLst>
                    </a:gridCol>
                  </a:tblGrid>
                  <a:tr h="3020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val="3314880810"/>
                      </a:ext>
                    </a:extLst>
                  </a:tr>
                  <a:tr h="6443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600" baseline="-250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/2)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𝑅𝑧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Cross Resonance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41963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B8CB58-5F0F-9041-B3C6-07211A85E0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242482812"/>
                  </p:ext>
                </p:extLst>
              </p:nvPr>
            </p:nvGraphicFramePr>
            <p:xfrm>
              <a:off x="5264643" y="2981543"/>
              <a:ext cx="3168234" cy="971111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622972665"/>
                        </a:ext>
                      </a:extLst>
                    </a:gridCol>
                  </a:tblGrid>
                  <a:tr h="326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314880810"/>
                      </a:ext>
                    </a:extLst>
                  </a:tr>
                  <a:tr h="6443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51923" r="-1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Cross Resonance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741963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BDCAA78-A44A-AC4F-947C-E1B21637D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1141164"/>
                  </p:ext>
                </p:extLst>
              </p:nvPr>
            </p:nvGraphicFramePr>
            <p:xfrm>
              <a:off x="5264643" y="1769715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3">
                      <a:extLst>
                        <a:ext uri="{9D8B030D-6E8A-4147-A177-3AD203B41FA5}">
                          <a16:colId xmlns:a16="http://schemas.microsoft.com/office/drawing/2014/main" val="2625141392"/>
                        </a:ext>
                      </a:extLst>
                    </a:gridCol>
                    <a:gridCol w="1680431">
                      <a:extLst>
                        <a:ext uri="{9D8B030D-6E8A-4147-A177-3AD203B41FA5}">
                          <a16:colId xmlns:a16="http://schemas.microsoft.com/office/drawing/2014/main" val="2955049971"/>
                        </a:ext>
                      </a:extLst>
                    </a:gridCol>
                  </a:tblGrid>
                  <a:tr h="363741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9954995"/>
                      </a:ext>
                    </a:extLst>
                  </a:tr>
                  <a:tr h="7818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sz="1500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d>
                                  <m:dPr>
                                    <m:ctrlPr>
                                      <a:rPr lang="en-US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dirty="0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5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sz="1500" baseline="-2500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15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dirty="0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1500" dirty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500" dirty="0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5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sz="1500" baseline="-2500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5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CNOT constructed with CR &amp; 1Q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3717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DCAA78-A44A-AC4F-947C-E1B21637D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4031141164"/>
                  </p:ext>
                </p:extLst>
              </p:nvPr>
            </p:nvGraphicFramePr>
            <p:xfrm>
              <a:off x="5264643" y="1769715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625141392"/>
                        </a:ext>
                      </a:extLst>
                    </a:gridCol>
                    <a:gridCol w="168043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955049971"/>
                        </a:ext>
                      </a:extLst>
                    </a:gridCol>
                  </a:tblGrid>
                  <a:tr h="363741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99954995"/>
                      </a:ext>
                    </a:extLst>
                  </a:tr>
                  <a:tr h="781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50000" r="-11186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CNOT constructed with CR &amp; 1Q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33717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1BCB45-B761-2D46-A62D-F71F8B957706}"/>
              </a:ext>
            </a:extLst>
          </p:cNvPr>
          <p:cNvSpPr/>
          <p:nvPr/>
        </p:nvSpPr>
        <p:spPr>
          <a:xfrm>
            <a:off x="8648749" y="1690688"/>
            <a:ext cx="3413760" cy="3006873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1D09323-1E43-2C43-9864-857B7EAF0675}"/>
              </a:ext>
            </a:extLst>
          </p:cNvPr>
          <p:cNvSpPr/>
          <p:nvPr/>
        </p:nvSpPr>
        <p:spPr>
          <a:xfrm>
            <a:off x="8766638" y="3986099"/>
            <a:ext cx="3176954" cy="579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Superconducting Josephson Junction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932A3591-0A51-AA45-8067-185E9E19B8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6328394"/>
                  </p:ext>
                </p:extLst>
              </p:nvPr>
            </p:nvGraphicFramePr>
            <p:xfrm>
              <a:off x="8785106" y="2979524"/>
              <a:ext cx="3168234" cy="971111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val="3622972665"/>
                        </a:ext>
                      </a:extLst>
                    </a:gridCol>
                  </a:tblGrid>
                  <a:tr h="3020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val="3314880810"/>
                      </a:ext>
                    </a:extLst>
                  </a:tr>
                  <a:tr h="6443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600" baseline="-250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(±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/2)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𝑅𝑧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CZ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Controlled Z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41963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2A3591-0A51-AA45-8067-185E9E19B8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3766328394"/>
                  </p:ext>
                </p:extLst>
              </p:nvPr>
            </p:nvGraphicFramePr>
            <p:xfrm>
              <a:off x="8785106" y="2979524"/>
              <a:ext cx="3168234" cy="971111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48780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931372910"/>
                        </a:ext>
                      </a:extLst>
                    </a:gridCol>
                    <a:gridCol w="168043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622972665"/>
                        </a:ext>
                      </a:extLst>
                    </a:gridCol>
                  </a:tblGrid>
                  <a:tr h="326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 marL="82969" marR="82969" marT="41484" marB="41484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314880810"/>
                      </a:ext>
                    </a:extLst>
                  </a:tr>
                  <a:tr h="6443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53846" r="-1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CZ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Controlled Z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741963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E3AA0D45-B951-CF45-B909-3106B21BA5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435030"/>
                  </p:ext>
                </p:extLst>
              </p:nvPr>
            </p:nvGraphicFramePr>
            <p:xfrm>
              <a:off x="8785106" y="1767696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3">
                      <a:extLst>
                        <a:ext uri="{9D8B030D-6E8A-4147-A177-3AD203B41FA5}">
                          <a16:colId xmlns:a16="http://schemas.microsoft.com/office/drawing/2014/main" val="2625141392"/>
                        </a:ext>
                      </a:extLst>
                    </a:gridCol>
                    <a:gridCol w="1680431">
                      <a:extLst>
                        <a:ext uri="{9D8B030D-6E8A-4147-A177-3AD203B41FA5}">
                          <a16:colId xmlns:a16="http://schemas.microsoft.com/office/drawing/2014/main" val="2955049971"/>
                        </a:ext>
                      </a:extLst>
                    </a:gridCol>
                  </a:tblGrid>
                  <a:tr h="363741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9954995"/>
                      </a:ext>
                    </a:extLst>
                  </a:tr>
                  <a:tr h="7818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600" baseline="-250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(±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/2)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𝑅𝑧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CZ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3717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AA0D45-B951-CF45-B909-3106B21BA5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201435030"/>
                  </p:ext>
                </p:extLst>
              </p:nvPr>
            </p:nvGraphicFramePr>
            <p:xfrm>
              <a:off x="8785106" y="1767696"/>
              <a:ext cx="3168234" cy="114559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48780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625141392"/>
                        </a:ext>
                      </a:extLst>
                    </a:gridCol>
                    <a:gridCol w="168043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955049971"/>
                        </a:ext>
                      </a:extLst>
                    </a:gridCol>
                  </a:tblGrid>
                  <a:tr h="363741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1600" b="0" dirty="0"/>
                            <a:t>1Q</a:t>
                          </a:r>
                          <a:endParaRPr lang="en-US" sz="16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2Q</a:t>
                          </a:r>
                          <a:endParaRPr lang="en-US" sz="1600" b="0" i="0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99954995"/>
                      </a:ext>
                    </a:extLst>
                  </a:tr>
                  <a:tr h="781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50000" r="-111864" b="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CZ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33717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144D8D-92CB-C345-98A2-ED7AAE89F243}"/>
              </a:ext>
            </a:extLst>
          </p:cNvPr>
          <p:cNvSpPr txBox="1"/>
          <p:nvPr/>
        </p:nvSpPr>
        <p:spPr>
          <a:xfrm>
            <a:off x="1522028" y="4777382"/>
            <a:ext cx="390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University of Maryland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1BC2D1-CFE5-5947-BA70-0C595C7E6791}"/>
              </a:ext>
            </a:extLst>
          </p:cNvPr>
          <p:cNvSpPr txBox="1"/>
          <p:nvPr/>
        </p:nvSpPr>
        <p:spPr>
          <a:xfrm>
            <a:off x="5600151" y="4761952"/>
            <a:ext cx="2313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IBM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F9774A-4DCF-4C46-B8A0-C2ED15E4199E}"/>
              </a:ext>
            </a:extLst>
          </p:cNvPr>
          <p:cNvSpPr txBox="1"/>
          <p:nvPr/>
        </p:nvSpPr>
        <p:spPr>
          <a:xfrm>
            <a:off x="9175423" y="4761952"/>
            <a:ext cx="2313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Rigetti</a:t>
            </a:r>
            <a:endParaRPr lang="en-US" sz="28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36B520D-A813-DC45-89D2-C2B096F2A726}"/>
              </a:ext>
            </a:extLst>
          </p:cNvPr>
          <p:cNvSpPr/>
          <p:nvPr/>
        </p:nvSpPr>
        <p:spPr>
          <a:xfrm>
            <a:off x="171277" y="3998968"/>
            <a:ext cx="1233972" cy="573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Qubits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CECFB7C-1CA6-F243-9132-DE2B8FAEF3C2}"/>
              </a:ext>
            </a:extLst>
          </p:cNvPr>
          <p:cNvSpPr/>
          <p:nvPr/>
        </p:nvSpPr>
        <p:spPr>
          <a:xfrm>
            <a:off x="171277" y="2979524"/>
            <a:ext cx="1233972" cy="894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Native Gates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5840AB4-E640-3D46-8331-76F89523EBDC}"/>
              </a:ext>
            </a:extLst>
          </p:cNvPr>
          <p:cNvSpPr/>
          <p:nvPr/>
        </p:nvSpPr>
        <p:spPr>
          <a:xfrm>
            <a:off x="158067" y="1796195"/>
            <a:ext cx="1233972" cy="1058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Software-Visible Gates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447E0E1-E7EB-ED4A-A618-2E8F05BEDCFA}"/>
              </a:ext>
            </a:extLst>
          </p:cNvPr>
          <p:cNvSpPr/>
          <p:nvPr/>
        </p:nvSpPr>
        <p:spPr>
          <a:xfrm>
            <a:off x="0" y="5525700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          Should software-visible gates be unified across implementations or </a:t>
            </a:r>
          </a:p>
          <a:p>
            <a:pPr algn="ctr"/>
            <a:r>
              <a:rPr lang="en-US" sz="2400" dirty="0"/>
              <a:t>important to have them be well-tailored to underlying device characteristics? </a:t>
            </a:r>
          </a:p>
        </p:txBody>
      </p:sp>
    </p:spTree>
    <p:extLst>
      <p:ext uri="{BB962C8B-B14F-4D97-AF65-F5344CB8AC3E}">
        <p14:creationId xmlns:p14="http://schemas.microsoft.com/office/powerpoint/2010/main" xmlns="" val="41359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1826A-7CCD-A44B-A8B1-44020B3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Connectivity Choices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A63694-E04E-C042-9B42-E94E1A108C55}"/>
              </a:ext>
            </a:extLst>
          </p:cNvPr>
          <p:cNvGrpSpPr/>
          <p:nvPr/>
        </p:nvGrpSpPr>
        <p:grpSpPr>
          <a:xfrm>
            <a:off x="1154131" y="1762532"/>
            <a:ext cx="1250448" cy="865268"/>
            <a:chOff x="4925598" y="2407818"/>
            <a:chExt cx="1128864" cy="7811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A446511-E648-4C4B-8449-C4E839CE7BA0}"/>
                </a:ext>
              </a:extLst>
            </p:cNvPr>
            <p:cNvSpPr/>
            <p:nvPr/>
          </p:nvSpPr>
          <p:spPr>
            <a:xfrm>
              <a:off x="4925599" y="240781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B6641178-94AB-2145-97DE-648854A56CDB}"/>
                </a:ext>
              </a:extLst>
            </p:cNvPr>
            <p:cNvCxnSpPr>
              <a:cxnSpLocks/>
              <a:stCxn id="7" idx="1"/>
              <a:endCxn id="4" idx="6"/>
            </p:cNvCxnSpPr>
            <p:nvPr/>
          </p:nvCxnSpPr>
          <p:spPr>
            <a:xfrm flipH="1" flipV="1">
              <a:off x="5136614" y="2513327"/>
              <a:ext cx="320231" cy="21177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7DAEDF7-3DE1-094F-84B7-9674ED0BAD65}"/>
                </a:ext>
              </a:extLst>
            </p:cNvPr>
            <p:cNvSpPr/>
            <p:nvPr/>
          </p:nvSpPr>
          <p:spPr>
            <a:xfrm>
              <a:off x="4925598" y="297793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374E55A-D187-8E4C-9E36-AA7FD30965B1}"/>
                </a:ext>
              </a:extLst>
            </p:cNvPr>
            <p:cNvSpPr/>
            <p:nvPr/>
          </p:nvSpPr>
          <p:spPr>
            <a:xfrm>
              <a:off x="5425943" y="269419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F546FDD-A5CE-9949-8895-8CE61AB79AD4}"/>
                </a:ext>
              </a:extLst>
            </p:cNvPr>
            <p:cNvSpPr/>
            <p:nvPr/>
          </p:nvSpPr>
          <p:spPr>
            <a:xfrm>
              <a:off x="5839903" y="240781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5C20B67-B65E-DD4A-AFBC-DAA48AA1B870}"/>
                </a:ext>
              </a:extLst>
            </p:cNvPr>
            <p:cNvSpPr/>
            <p:nvPr/>
          </p:nvSpPr>
          <p:spPr>
            <a:xfrm>
              <a:off x="5843447" y="297342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4C4FED6A-4A2C-B04F-8A73-15CE162E7EF8}"/>
                </a:ext>
              </a:extLst>
            </p:cNvPr>
            <p:cNvCxnSpPr>
              <a:cxnSpLocks/>
              <a:stCxn id="7" idx="7"/>
              <a:endCxn id="8" idx="2"/>
            </p:cNvCxnSpPr>
            <p:nvPr/>
          </p:nvCxnSpPr>
          <p:spPr>
            <a:xfrm flipV="1">
              <a:off x="5606056" y="2513326"/>
              <a:ext cx="233847" cy="21177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05D56F4-0D84-144C-A4D6-A4E95FE8919F}"/>
                </a:ext>
              </a:extLst>
            </p:cNvPr>
            <p:cNvCxnSpPr>
              <a:cxnSpLocks/>
              <a:stCxn id="6" idx="0"/>
              <a:endCxn id="4" idx="4"/>
            </p:cNvCxnSpPr>
            <p:nvPr/>
          </p:nvCxnSpPr>
          <p:spPr>
            <a:xfrm flipV="1">
              <a:off x="5031106" y="2618834"/>
              <a:ext cx="1" cy="35910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93C3928-2412-DD48-9679-EE23EEFACA6D}"/>
                </a:ext>
              </a:extLst>
            </p:cNvPr>
            <p:cNvCxnSpPr>
              <a:cxnSpLocks/>
              <a:stCxn id="9" idx="0"/>
              <a:endCxn id="8" idx="4"/>
            </p:cNvCxnSpPr>
            <p:nvPr/>
          </p:nvCxnSpPr>
          <p:spPr>
            <a:xfrm flipH="1" flipV="1">
              <a:off x="5945411" y="2618833"/>
              <a:ext cx="3544" cy="35459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E0FA162D-FD43-934C-BA09-D56B555D6537}"/>
                </a:ext>
              </a:extLst>
            </p:cNvPr>
            <p:cNvCxnSpPr>
              <a:cxnSpLocks/>
              <a:stCxn id="7" idx="5"/>
              <a:endCxn id="9" idx="2"/>
            </p:cNvCxnSpPr>
            <p:nvPr/>
          </p:nvCxnSpPr>
          <p:spPr>
            <a:xfrm>
              <a:off x="5606056" y="2874308"/>
              <a:ext cx="237391" cy="204626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7C9A617D-8EF5-CC4D-BEB2-7D66DAC17FA9}"/>
                </a:ext>
              </a:extLst>
            </p:cNvPr>
            <p:cNvCxnSpPr>
              <a:cxnSpLocks/>
              <a:stCxn id="6" idx="6"/>
              <a:endCxn id="7" idx="3"/>
            </p:cNvCxnSpPr>
            <p:nvPr/>
          </p:nvCxnSpPr>
          <p:spPr>
            <a:xfrm flipV="1">
              <a:off x="5136613" y="2874308"/>
              <a:ext cx="320232" cy="209139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D88FF5-B016-8A4B-9E9F-E5CE809DE0C8}"/>
              </a:ext>
            </a:extLst>
          </p:cNvPr>
          <p:cNvGrpSpPr/>
          <p:nvPr/>
        </p:nvGrpSpPr>
        <p:grpSpPr>
          <a:xfrm>
            <a:off x="2940690" y="1804051"/>
            <a:ext cx="4046906" cy="839469"/>
            <a:chOff x="993095" y="4948619"/>
            <a:chExt cx="3372000" cy="67030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26C4D28-8B9A-2740-999F-EE7BF2B41818}"/>
                </a:ext>
              </a:extLst>
            </p:cNvPr>
            <p:cNvSpPr/>
            <p:nvPr/>
          </p:nvSpPr>
          <p:spPr>
            <a:xfrm>
              <a:off x="993095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FF88E39E-6322-2A41-8B46-16600C047A2E}"/>
                </a:ext>
              </a:extLst>
            </p:cNvPr>
            <p:cNvSpPr/>
            <p:nvPr/>
          </p:nvSpPr>
          <p:spPr>
            <a:xfrm>
              <a:off x="14502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3E1B138-652A-E440-B041-C4B69856BB85}"/>
                </a:ext>
              </a:extLst>
            </p:cNvPr>
            <p:cNvSpPr/>
            <p:nvPr/>
          </p:nvSpPr>
          <p:spPr>
            <a:xfrm>
              <a:off x="14502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CF57590-D29F-134F-A5BF-E33762F8E594}"/>
                </a:ext>
              </a:extLst>
            </p:cNvPr>
            <p:cNvSpPr/>
            <p:nvPr/>
          </p:nvSpPr>
          <p:spPr>
            <a:xfrm>
              <a:off x="19074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6F0754C-6E19-814B-97FC-C34F45CB4DD2}"/>
                </a:ext>
              </a:extLst>
            </p:cNvPr>
            <p:cNvSpPr/>
            <p:nvPr/>
          </p:nvSpPr>
          <p:spPr>
            <a:xfrm>
              <a:off x="2364695" y="494861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BC9D8B72-7AD9-B447-BDE9-0F76806C6753}"/>
                </a:ext>
              </a:extLst>
            </p:cNvPr>
            <p:cNvSpPr/>
            <p:nvPr/>
          </p:nvSpPr>
          <p:spPr>
            <a:xfrm>
              <a:off x="19074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E078F75-2368-2340-B60A-3ED3D22B6A0D}"/>
                </a:ext>
              </a:extLst>
            </p:cNvPr>
            <p:cNvSpPr/>
            <p:nvPr/>
          </p:nvSpPr>
          <p:spPr>
            <a:xfrm>
              <a:off x="2364695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5356476-21CB-DB41-AAE2-82678A61EE0F}"/>
                </a:ext>
              </a:extLst>
            </p:cNvPr>
            <p:cNvCxnSpPr>
              <a:stCxn id="16" idx="6"/>
              <a:endCxn id="17" idx="2"/>
            </p:cNvCxnSpPr>
            <p:nvPr/>
          </p:nvCxnSpPr>
          <p:spPr>
            <a:xfrm flipV="1">
              <a:off x="1204110" y="5054128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02153BA-53C0-E24B-A410-D1FDA42A1A0A}"/>
                </a:ext>
              </a:extLst>
            </p:cNvPr>
            <p:cNvCxnSpPr>
              <a:cxnSpLocks/>
              <a:stCxn id="18" idx="6"/>
              <a:endCxn id="21" idx="2"/>
            </p:cNvCxnSpPr>
            <p:nvPr/>
          </p:nvCxnSpPr>
          <p:spPr>
            <a:xfrm>
              <a:off x="1661310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15061EE-30B1-D041-B27D-3621268ED2AC}"/>
                </a:ext>
              </a:extLst>
            </p:cNvPr>
            <p:cNvCxnSpPr>
              <a:cxnSpLocks/>
              <a:stCxn id="21" idx="6"/>
              <a:endCxn id="22" idx="2"/>
            </p:cNvCxnSpPr>
            <p:nvPr/>
          </p:nvCxnSpPr>
          <p:spPr>
            <a:xfrm flipV="1">
              <a:off x="2118510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B32579F-18A5-974B-A193-7169166D96F6}"/>
                </a:ext>
              </a:extLst>
            </p:cNvPr>
            <p:cNvCxnSpPr>
              <a:cxnSpLocks/>
              <a:stCxn id="20" idx="4"/>
              <a:endCxn id="22" idx="0"/>
            </p:cNvCxnSpPr>
            <p:nvPr/>
          </p:nvCxnSpPr>
          <p:spPr>
            <a:xfrm>
              <a:off x="2470203" y="5159634"/>
              <a:ext cx="0" cy="248273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0B187EE-CA63-C848-ADAE-D560F93554BB}"/>
                </a:ext>
              </a:extLst>
            </p:cNvPr>
            <p:cNvCxnSpPr>
              <a:cxnSpLocks/>
              <a:stCxn id="19" idx="6"/>
              <a:endCxn id="20" idx="2"/>
            </p:cNvCxnSpPr>
            <p:nvPr/>
          </p:nvCxnSpPr>
          <p:spPr>
            <a:xfrm flipV="1">
              <a:off x="2118510" y="5054127"/>
              <a:ext cx="246185" cy="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C20547D-5F90-9A43-B4BA-27D6428A34A2}"/>
                </a:ext>
              </a:extLst>
            </p:cNvPr>
            <p:cNvCxnSpPr>
              <a:cxnSpLocks/>
              <a:stCxn id="17" idx="6"/>
              <a:endCxn id="19" idx="2"/>
            </p:cNvCxnSpPr>
            <p:nvPr/>
          </p:nvCxnSpPr>
          <p:spPr>
            <a:xfrm>
              <a:off x="1661310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00939A0B-8474-6C42-83A1-6C5E503A934E}"/>
                </a:ext>
              </a:extLst>
            </p:cNvPr>
            <p:cNvCxnSpPr>
              <a:cxnSpLocks/>
              <a:stCxn id="17" idx="4"/>
              <a:endCxn id="18" idx="0"/>
            </p:cNvCxnSpPr>
            <p:nvPr/>
          </p:nvCxnSpPr>
          <p:spPr>
            <a:xfrm>
              <a:off x="1555803" y="5159635"/>
              <a:ext cx="0" cy="248273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7CF9AD2-832B-D44F-99CA-0161F9DC7D42}"/>
                </a:ext>
              </a:extLst>
            </p:cNvPr>
            <p:cNvCxnSpPr>
              <a:cxnSpLocks/>
              <a:stCxn id="19" idx="4"/>
              <a:endCxn id="21" idx="0"/>
            </p:cNvCxnSpPr>
            <p:nvPr/>
          </p:nvCxnSpPr>
          <p:spPr>
            <a:xfrm>
              <a:off x="2013003" y="5159635"/>
              <a:ext cx="0" cy="248273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62DA30D-3C33-9349-8D6D-FE871BEB23DD}"/>
                </a:ext>
              </a:extLst>
            </p:cNvPr>
            <p:cNvSpPr/>
            <p:nvPr/>
          </p:nvSpPr>
          <p:spPr>
            <a:xfrm>
              <a:off x="2782480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15F4FA9-14DB-8B44-8DE8-AE69FCA8BE5F}"/>
                </a:ext>
              </a:extLst>
            </p:cNvPr>
            <p:cNvSpPr/>
            <p:nvPr/>
          </p:nvSpPr>
          <p:spPr>
            <a:xfrm>
              <a:off x="32396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7C766FEB-5887-CD4A-8B3F-A395575BA596}"/>
                </a:ext>
              </a:extLst>
            </p:cNvPr>
            <p:cNvSpPr/>
            <p:nvPr/>
          </p:nvSpPr>
          <p:spPr>
            <a:xfrm>
              <a:off x="2782480" y="540790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A7D4DD83-C726-DB48-A13E-08FE58931043}"/>
                </a:ext>
              </a:extLst>
            </p:cNvPr>
            <p:cNvSpPr/>
            <p:nvPr/>
          </p:nvSpPr>
          <p:spPr>
            <a:xfrm>
              <a:off x="32396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B70AF7A-16A3-114A-8557-08691436AE80}"/>
                </a:ext>
              </a:extLst>
            </p:cNvPr>
            <p:cNvSpPr/>
            <p:nvPr/>
          </p:nvSpPr>
          <p:spPr>
            <a:xfrm>
              <a:off x="36968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8DD196F5-A141-2649-89C5-5392444D0FD3}"/>
                </a:ext>
              </a:extLst>
            </p:cNvPr>
            <p:cNvSpPr/>
            <p:nvPr/>
          </p:nvSpPr>
          <p:spPr>
            <a:xfrm>
              <a:off x="36968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29A6D8E-1069-3941-9009-C338CD21952C}"/>
                </a:ext>
              </a:extLst>
            </p:cNvPr>
            <p:cNvSpPr/>
            <p:nvPr/>
          </p:nvSpPr>
          <p:spPr>
            <a:xfrm>
              <a:off x="4154080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227E01F-8393-8447-AFED-387D194A46FB}"/>
                </a:ext>
              </a:extLst>
            </p:cNvPr>
            <p:cNvCxnSpPr>
              <a:stCxn id="31" idx="6"/>
              <a:endCxn id="32" idx="2"/>
            </p:cNvCxnSpPr>
            <p:nvPr/>
          </p:nvCxnSpPr>
          <p:spPr>
            <a:xfrm flipV="1">
              <a:off x="2993495" y="5054128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CD681A31-B319-0047-8F81-64A8A3BF46C9}"/>
                </a:ext>
              </a:extLst>
            </p:cNvPr>
            <p:cNvCxnSpPr>
              <a:cxnSpLocks/>
              <a:stCxn id="31" idx="4"/>
              <a:endCxn id="33" idx="0"/>
            </p:cNvCxnSpPr>
            <p:nvPr/>
          </p:nvCxnSpPr>
          <p:spPr>
            <a:xfrm>
              <a:off x="2887988" y="5159636"/>
              <a:ext cx="0" cy="248273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78E4EEA-EA21-4849-9E81-D1DF75EE6494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2993495" y="5513416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9FCA47D2-DDE1-E848-86B4-FE82802D093E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3450695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16F70413-5244-8E45-BD13-24D5BF103A0F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3907895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D5716626-A466-9149-9B74-EF8C9C851883}"/>
                </a:ext>
              </a:extLst>
            </p:cNvPr>
            <p:cNvCxnSpPr>
              <a:cxnSpLocks/>
              <a:stCxn id="32" idx="6"/>
              <a:endCxn id="35" idx="2"/>
            </p:cNvCxnSpPr>
            <p:nvPr/>
          </p:nvCxnSpPr>
          <p:spPr>
            <a:xfrm>
              <a:off x="3450695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0D3ABF0-69A5-624B-9EBC-3E9BD8EEBF58}"/>
                </a:ext>
              </a:extLst>
            </p:cNvPr>
            <p:cNvCxnSpPr>
              <a:cxnSpLocks/>
              <a:stCxn id="32" idx="4"/>
              <a:endCxn id="34" idx="0"/>
            </p:cNvCxnSpPr>
            <p:nvPr/>
          </p:nvCxnSpPr>
          <p:spPr>
            <a:xfrm>
              <a:off x="33451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796489A9-312B-964F-AA55-F4DD48C14467}"/>
                </a:ext>
              </a:extLst>
            </p:cNvPr>
            <p:cNvCxnSpPr>
              <a:cxnSpLocks/>
              <a:stCxn id="35" idx="4"/>
              <a:endCxn id="36" idx="0"/>
            </p:cNvCxnSpPr>
            <p:nvPr/>
          </p:nvCxnSpPr>
          <p:spPr>
            <a:xfrm>
              <a:off x="38023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1EB846A7-3439-DA46-BDF1-24F447E5E912}"/>
                </a:ext>
              </a:extLst>
            </p:cNvPr>
            <p:cNvCxnSpPr>
              <a:cxnSpLocks/>
              <a:stCxn id="20" idx="6"/>
              <a:endCxn id="31" idx="2"/>
            </p:cNvCxnSpPr>
            <p:nvPr/>
          </p:nvCxnSpPr>
          <p:spPr>
            <a:xfrm>
              <a:off x="2575710" y="5054127"/>
              <a:ext cx="206770" cy="2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55F9805F-4BBE-DB4B-8529-4C3DC536D5DD}"/>
                </a:ext>
              </a:extLst>
            </p:cNvPr>
            <p:cNvCxnSpPr>
              <a:cxnSpLocks/>
              <a:stCxn id="22" idx="6"/>
              <a:endCxn id="33" idx="2"/>
            </p:cNvCxnSpPr>
            <p:nvPr/>
          </p:nvCxnSpPr>
          <p:spPr>
            <a:xfrm>
              <a:off x="2575710" y="5513415"/>
              <a:ext cx="206770" cy="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FF4EA02-B384-7E4B-BDF0-C149CAB6459F}"/>
              </a:ext>
            </a:extLst>
          </p:cNvPr>
          <p:cNvGrpSpPr/>
          <p:nvPr/>
        </p:nvGrpSpPr>
        <p:grpSpPr>
          <a:xfrm>
            <a:off x="8665769" y="3687354"/>
            <a:ext cx="948264" cy="943160"/>
            <a:chOff x="5315733" y="2852865"/>
            <a:chExt cx="1052431" cy="104676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C49E651B-ADD4-3B47-B6B6-2DDF454F16C8}"/>
                </a:ext>
              </a:extLst>
            </p:cNvPr>
            <p:cNvSpPr/>
            <p:nvPr/>
          </p:nvSpPr>
          <p:spPr>
            <a:xfrm>
              <a:off x="5757350" y="285286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9AD4F063-7931-7449-9CEB-CF548E3B7BCA}"/>
                </a:ext>
              </a:extLst>
            </p:cNvPr>
            <p:cNvSpPr/>
            <p:nvPr/>
          </p:nvSpPr>
          <p:spPr>
            <a:xfrm>
              <a:off x="5315733" y="3217986"/>
              <a:ext cx="211014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75305F59-7E0E-1F46-85DF-25D8337B104E}"/>
                </a:ext>
              </a:extLst>
            </p:cNvPr>
            <p:cNvSpPr/>
            <p:nvPr/>
          </p:nvSpPr>
          <p:spPr>
            <a:xfrm>
              <a:off x="5421240" y="368861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6F8586D9-F5D9-7F44-B902-15A3DE7A9CA2}"/>
                </a:ext>
              </a:extLst>
            </p:cNvPr>
            <p:cNvSpPr/>
            <p:nvPr/>
          </p:nvSpPr>
          <p:spPr>
            <a:xfrm>
              <a:off x="6051641" y="368861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B4ED0D60-9B55-FF4A-ABF1-03D49DE43FF4}"/>
                </a:ext>
              </a:extLst>
            </p:cNvPr>
            <p:cNvSpPr/>
            <p:nvPr/>
          </p:nvSpPr>
          <p:spPr>
            <a:xfrm>
              <a:off x="6157149" y="321798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333036C6-7365-D04A-B8F4-BF50895779DA}"/>
                </a:ext>
              </a:extLst>
            </p:cNvPr>
            <p:cNvCxnSpPr>
              <a:cxnSpLocks/>
              <a:stCxn id="49" idx="6"/>
              <a:endCxn id="53" idx="0"/>
            </p:cNvCxnSpPr>
            <p:nvPr/>
          </p:nvCxnSpPr>
          <p:spPr>
            <a:xfrm>
              <a:off x="5968365" y="2958373"/>
              <a:ext cx="294292" cy="259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36E4C480-4881-4C4C-B58E-86D2B0D05530}"/>
                </a:ext>
              </a:extLst>
            </p:cNvPr>
            <p:cNvCxnSpPr>
              <a:cxnSpLocks/>
              <a:stCxn id="49" idx="2"/>
              <a:endCxn id="50" idx="0"/>
            </p:cNvCxnSpPr>
            <p:nvPr/>
          </p:nvCxnSpPr>
          <p:spPr>
            <a:xfrm flipH="1">
              <a:off x="5421240" y="2958373"/>
              <a:ext cx="336110" cy="259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9BA5DB26-6CA5-C74B-B58D-A9AF5B849DB7}"/>
                </a:ext>
              </a:extLst>
            </p:cNvPr>
            <p:cNvCxnSpPr>
              <a:cxnSpLocks/>
              <a:stCxn id="50" idx="3"/>
              <a:endCxn id="51" idx="1"/>
            </p:cNvCxnSpPr>
            <p:nvPr/>
          </p:nvCxnSpPr>
          <p:spPr>
            <a:xfrm>
              <a:off x="5346635" y="3398099"/>
              <a:ext cx="105507" cy="321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F2959908-5361-164C-B262-60118F2E6D1D}"/>
                </a:ext>
              </a:extLst>
            </p:cNvPr>
            <p:cNvCxnSpPr>
              <a:cxnSpLocks/>
              <a:stCxn id="52" idx="3"/>
              <a:endCxn id="51" idx="5"/>
            </p:cNvCxnSpPr>
            <p:nvPr/>
          </p:nvCxnSpPr>
          <p:spPr>
            <a:xfrm flipH="1">
              <a:off x="5601353" y="3868729"/>
              <a:ext cx="4811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CA046811-995A-3445-9683-56F3861FC8A3}"/>
                </a:ext>
              </a:extLst>
            </p:cNvPr>
            <p:cNvCxnSpPr>
              <a:cxnSpLocks/>
              <a:stCxn id="53" idx="5"/>
              <a:endCxn id="52" idx="7"/>
            </p:cNvCxnSpPr>
            <p:nvPr/>
          </p:nvCxnSpPr>
          <p:spPr>
            <a:xfrm flipH="1">
              <a:off x="6231754" y="3398098"/>
              <a:ext cx="105508" cy="32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4BE495A8-BF35-0948-8C21-B8713649C4E6}"/>
                </a:ext>
              </a:extLst>
            </p:cNvPr>
            <p:cNvCxnSpPr>
              <a:cxnSpLocks/>
              <a:stCxn id="53" idx="2"/>
              <a:endCxn id="50" idx="6"/>
            </p:cNvCxnSpPr>
            <p:nvPr/>
          </p:nvCxnSpPr>
          <p:spPr>
            <a:xfrm flipH="1">
              <a:off x="5526747" y="3323493"/>
              <a:ext cx="63040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F0AD2DF-743F-8C4A-823A-DCF95F2292FE}"/>
                </a:ext>
              </a:extLst>
            </p:cNvPr>
            <p:cNvCxnSpPr>
              <a:cxnSpLocks/>
              <a:stCxn id="52" idx="1"/>
              <a:endCxn id="50" idx="5"/>
            </p:cNvCxnSpPr>
            <p:nvPr/>
          </p:nvCxnSpPr>
          <p:spPr>
            <a:xfrm flipH="1" flipV="1">
              <a:off x="5495845" y="3398099"/>
              <a:ext cx="586698" cy="321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F257D49B-397C-194A-AE7A-410DD64D3636}"/>
                </a:ext>
              </a:extLst>
            </p:cNvPr>
            <p:cNvCxnSpPr>
              <a:cxnSpLocks/>
              <a:stCxn id="52" idx="0"/>
              <a:endCxn id="49" idx="5"/>
            </p:cNvCxnSpPr>
            <p:nvPr/>
          </p:nvCxnSpPr>
          <p:spPr>
            <a:xfrm flipH="1" flipV="1">
              <a:off x="5937463" y="3032978"/>
              <a:ext cx="219686" cy="655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B9C0D6FA-7F15-0B44-9781-E090524EB884}"/>
                </a:ext>
              </a:extLst>
            </p:cNvPr>
            <p:cNvCxnSpPr>
              <a:cxnSpLocks/>
              <a:stCxn id="49" idx="3"/>
              <a:endCxn id="51" idx="0"/>
            </p:cNvCxnSpPr>
            <p:nvPr/>
          </p:nvCxnSpPr>
          <p:spPr>
            <a:xfrm flipH="1">
              <a:off x="5526748" y="3032978"/>
              <a:ext cx="261504" cy="655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E6AF0A5B-3BB7-5641-B079-BB8A12019D58}"/>
                </a:ext>
              </a:extLst>
            </p:cNvPr>
            <p:cNvCxnSpPr>
              <a:cxnSpLocks/>
              <a:stCxn id="53" idx="3"/>
              <a:endCxn id="51" idx="7"/>
            </p:cNvCxnSpPr>
            <p:nvPr/>
          </p:nvCxnSpPr>
          <p:spPr>
            <a:xfrm flipH="1">
              <a:off x="5601353" y="3398098"/>
              <a:ext cx="586698" cy="32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70449A3F-BB9B-684D-81C8-CAFD29D1DFC2}"/>
              </a:ext>
            </a:extLst>
          </p:cNvPr>
          <p:cNvSpPr/>
          <p:nvPr/>
        </p:nvSpPr>
        <p:spPr>
          <a:xfrm>
            <a:off x="2072551" y="3854116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F4FA6F10-BEE9-1748-B441-437373DDE3FE}"/>
              </a:ext>
            </a:extLst>
          </p:cNvPr>
          <p:cNvSpPr/>
          <p:nvPr/>
        </p:nvSpPr>
        <p:spPr>
          <a:xfrm>
            <a:off x="2577967" y="3854115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Oval 66">
            <a:extLst>
              <a:ext uri="{FF2B5EF4-FFF2-40B4-BE49-F238E27FC236}">
                <a16:creationId xmlns:a16="http://schemas.microsoft.com/office/drawing/2014/main" xmlns="" id="{1B6EE7CD-5986-FA43-A7A2-71BE6045437D}"/>
              </a:ext>
            </a:extLst>
          </p:cNvPr>
          <p:cNvSpPr/>
          <p:nvPr/>
        </p:nvSpPr>
        <p:spPr>
          <a:xfrm>
            <a:off x="3068457" y="3854114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777E9A0B-A60B-434B-AEAD-FFBFFB27D988}"/>
              </a:ext>
            </a:extLst>
          </p:cNvPr>
          <p:cNvSpPr/>
          <p:nvPr/>
        </p:nvSpPr>
        <p:spPr>
          <a:xfrm>
            <a:off x="2072551" y="4530920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Oval 68">
            <a:extLst>
              <a:ext uri="{FF2B5EF4-FFF2-40B4-BE49-F238E27FC236}">
                <a16:creationId xmlns:a16="http://schemas.microsoft.com/office/drawing/2014/main" xmlns="" id="{A5993836-41AA-C947-BF80-97C545BFD5E5}"/>
              </a:ext>
            </a:extLst>
          </p:cNvPr>
          <p:cNvSpPr/>
          <p:nvPr/>
        </p:nvSpPr>
        <p:spPr>
          <a:xfrm>
            <a:off x="2577967" y="453091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0" name="Oval 69">
            <a:extLst>
              <a:ext uri="{FF2B5EF4-FFF2-40B4-BE49-F238E27FC236}">
                <a16:creationId xmlns:a16="http://schemas.microsoft.com/office/drawing/2014/main" xmlns="" id="{0352256F-103D-494D-A015-11D559C77BA8}"/>
              </a:ext>
            </a:extLst>
          </p:cNvPr>
          <p:cNvSpPr/>
          <p:nvPr/>
        </p:nvSpPr>
        <p:spPr>
          <a:xfrm>
            <a:off x="3068457" y="4530918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881FEFC9-9319-5448-B47C-C58EC47A2DFA}"/>
              </a:ext>
            </a:extLst>
          </p:cNvPr>
          <p:cNvSpPr/>
          <p:nvPr/>
        </p:nvSpPr>
        <p:spPr>
          <a:xfrm>
            <a:off x="2072551" y="419911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Oval 71">
            <a:extLst>
              <a:ext uri="{FF2B5EF4-FFF2-40B4-BE49-F238E27FC236}">
                <a16:creationId xmlns:a16="http://schemas.microsoft.com/office/drawing/2014/main" xmlns="" id="{C77062EE-FD25-3B4A-80D3-C01F4AEF3F4B}"/>
              </a:ext>
            </a:extLst>
          </p:cNvPr>
          <p:cNvSpPr/>
          <p:nvPr/>
        </p:nvSpPr>
        <p:spPr>
          <a:xfrm>
            <a:off x="3068457" y="4199117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3E7F302-E601-6042-840C-3894A15FD517}"/>
              </a:ext>
            </a:extLst>
          </p:cNvPr>
          <p:cNvCxnSpPr>
            <a:cxnSpLocks/>
            <a:stCxn id="66" idx="2"/>
            <a:endCxn id="65" idx="6"/>
          </p:cNvCxnSpPr>
          <p:nvPr/>
        </p:nvCxnSpPr>
        <p:spPr>
          <a:xfrm flipH="1">
            <a:off x="2277858" y="3956769"/>
            <a:ext cx="30010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116AD78B-B79A-0348-A8BE-C6813A308475}"/>
              </a:ext>
            </a:extLst>
          </p:cNvPr>
          <p:cNvCxnSpPr>
            <a:cxnSpLocks/>
            <a:stCxn id="67" idx="2"/>
            <a:endCxn id="66" idx="6"/>
          </p:cNvCxnSpPr>
          <p:nvPr/>
        </p:nvCxnSpPr>
        <p:spPr>
          <a:xfrm flipH="1">
            <a:off x="2783274" y="3956768"/>
            <a:ext cx="28518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7A5F48A6-8489-0B4C-957A-80B413574AA5}"/>
              </a:ext>
            </a:extLst>
          </p:cNvPr>
          <p:cNvCxnSpPr>
            <a:cxnSpLocks/>
            <a:stCxn id="67" idx="4"/>
            <a:endCxn id="72" idx="0"/>
          </p:cNvCxnSpPr>
          <p:nvPr/>
        </p:nvCxnSpPr>
        <p:spPr>
          <a:xfrm>
            <a:off x="3171111" y="4059421"/>
            <a:ext cx="0" cy="139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A61B4C63-07E0-864A-A307-3F5E9A02C33D}"/>
              </a:ext>
            </a:extLst>
          </p:cNvPr>
          <p:cNvCxnSpPr>
            <a:cxnSpLocks/>
            <a:stCxn id="72" idx="4"/>
            <a:endCxn id="70" idx="0"/>
          </p:cNvCxnSpPr>
          <p:nvPr/>
        </p:nvCxnSpPr>
        <p:spPr>
          <a:xfrm>
            <a:off x="3171111" y="4404424"/>
            <a:ext cx="0" cy="12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CB82E2A4-E3CD-8D4A-8EE4-F29D5111B57E}"/>
              </a:ext>
            </a:extLst>
          </p:cNvPr>
          <p:cNvCxnSpPr>
            <a:cxnSpLocks/>
            <a:stCxn id="69" idx="6"/>
            <a:endCxn id="70" idx="2"/>
          </p:cNvCxnSpPr>
          <p:nvPr/>
        </p:nvCxnSpPr>
        <p:spPr>
          <a:xfrm flipV="1">
            <a:off x="2783274" y="4633572"/>
            <a:ext cx="28518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C6AC9845-C9E2-374B-A225-CBBAE243406F}"/>
              </a:ext>
            </a:extLst>
          </p:cNvPr>
          <p:cNvCxnSpPr>
            <a:cxnSpLocks/>
            <a:stCxn id="68" idx="6"/>
            <a:endCxn id="69" idx="2"/>
          </p:cNvCxnSpPr>
          <p:nvPr/>
        </p:nvCxnSpPr>
        <p:spPr>
          <a:xfrm flipV="1">
            <a:off x="2277858" y="4633573"/>
            <a:ext cx="30010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9556175D-6B63-9049-833B-DF99C3239C18}"/>
              </a:ext>
            </a:extLst>
          </p:cNvPr>
          <p:cNvCxnSpPr>
            <a:cxnSpLocks/>
            <a:stCxn id="65" idx="4"/>
            <a:endCxn id="71" idx="0"/>
          </p:cNvCxnSpPr>
          <p:nvPr/>
        </p:nvCxnSpPr>
        <p:spPr>
          <a:xfrm>
            <a:off x="2175205" y="4059423"/>
            <a:ext cx="0" cy="139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ECB57672-4F22-E040-91D2-E6E170090942}"/>
              </a:ext>
            </a:extLst>
          </p:cNvPr>
          <p:cNvCxnSpPr>
            <a:cxnSpLocks/>
            <a:stCxn id="71" idx="4"/>
            <a:endCxn id="68" idx="0"/>
          </p:cNvCxnSpPr>
          <p:nvPr/>
        </p:nvCxnSpPr>
        <p:spPr>
          <a:xfrm>
            <a:off x="2175205" y="4404426"/>
            <a:ext cx="0" cy="12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AA4DF404-9614-C448-84FE-F97411E9B63C}"/>
              </a:ext>
            </a:extLst>
          </p:cNvPr>
          <p:cNvGrpSpPr/>
          <p:nvPr/>
        </p:nvGrpSpPr>
        <p:grpSpPr>
          <a:xfrm>
            <a:off x="7640171" y="1848352"/>
            <a:ext cx="3994062" cy="800172"/>
            <a:chOff x="993095" y="4943377"/>
            <a:chExt cx="3372000" cy="67554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A502323-7116-7040-B8B8-0CCB34C412CE}"/>
                </a:ext>
              </a:extLst>
            </p:cNvPr>
            <p:cNvSpPr/>
            <p:nvPr/>
          </p:nvSpPr>
          <p:spPr>
            <a:xfrm>
              <a:off x="993095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2029217D-F676-AA4C-B778-6F74212216B8}"/>
                </a:ext>
              </a:extLst>
            </p:cNvPr>
            <p:cNvSpPr/>
            <p:nvPr/>
          </p:nvSpPr>
          <p:spPr>
            <a:xfrm>
              <a:off x="14502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C718B623-E47C-FC4C-B176-DB38E04A301F}"/>
                </a:ext>
              </a:extLst>
            </p:cNvPr>
            <p:cNvSpPr/>
            <p:nvPr/>
          </p:nvSpPr>
          <p:spPr>
            <a:xfrm>
              <a:off x="14502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3F4187F3-E65E-3348-AC36-4B9FDC02AB25}"/>
                </a:ext>
              </a:extLst>
            </p:cNvPr>
            <p:cNvSpPr/>
            <p:nvPr/>
          </p:nvSpPr>
          <p:spPr>
            <a:xfrm>
              <a:off x="19074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B8161BBB-BCAF-1D42-8116-4C6DA64ACACE}"/>
                </a:ext>
              </a:extLst>
            </p:cNvPr>
            <p:cNvSpPr/>
            <p:nvPr/>
          </p:nvSpPr>
          <p:spPr>
            <a:xfrm>
              <a:off x="2364695" y="494861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81510FA2-4667-854D-A981-D57AC79F3D44}"/>
                </a:ext>
              </a:extLst>
            </p:cNvPr>
            <p:cNvSpPr/>
            <p:nvPr/>
          </p:nvSpPr>
          <p:spPr>
            <a:xfrm>
              <a:off x="19074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9F7FEA09-E1F2-9840-BBC2-2B8CDE7C803E}"/>
                </a:ext>
              </a:extLst>
            </p:cNvPr>
            <p:cNvSpPr/>
            <p:nvPr/>
          </p:nvSpPr>
          <p:spPr>
            <a:xfrm>
              <a:off x="2364695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4CAE2FFD-9F14-9B4E-9B34-2A0047DCD76F}"/>
                </a:ext>
              </a:extLst>
            </p:cNvPr>
            <p:cNvCxnSpPr>
              <a:stCxn id="82" idx="6"/>
              <a:endCxn id="83" idx="2"/>
            </p:cNvCxnSpPr>
            <p:nvPr/>
          </p:nvCxnSpPr>
          <p:spPr>
            <a:xfrm flipV="1">
              <a:off x="1204110" y="5054128"/>
              <a:ext cx="246185" cy="1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C4CE021F-2A7C-BC47-815A-82D5D64EE742}"/>
                </a:ext>
              </a:extLst>
            </p:cNvPr>
            <p:cNvCxnSpPr>
              <a:cxnSpLocks/>
              <a:stCxn id="84" idx="6"/>
              <a:endCxn id="87" idx="2"/>
            </p:cNvCxnSpPr>
            <p:nvPr/>
          </p:nvCxnSpPr>
          <p:spPr>
            <a:xfrm>
              <a:off x="1661310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94FFA4FE-285D-D74F-861D-61E52B4F5498}"/>
                </a:ext>
              </a:extLst>
            </p:cNvPr>
            <p:cNvCxnSpPr>
              <a:cxnSpLocks/>
              <a:stCxn id="87" idx="6"/>
              <a:endCxn id="88" idx="2"/>
            </p:cNvCxnSpPr>
            <p:nvPr/>
          </p:nvCxnSpPr>
          <p:spPr>
            <a:xfrm flipV="1">
              <a:off x="2118510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C20B51F3-3646-6548-A810-30DBBD02CFA3}"/>
                </a:ext>
              </a:extLst>
            </p:cNvPr>
            <p:cNvCxnSpPr>
              <a:cxnSpLocks/>
              <a:stCxn id="86" idx="4"/>
              <a:endCxn id="88" idx="0"/>
            </p:cNvCxnSpPr>
            <p:nvPr/>
          </p:nvCxnSpPr>
          <p:spPr>
            <a:xfrm>
              <a:off x="2470203" y="5159634"/>
              <a:ext cx="0" cy="248273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0A5FB136-B98A-F74D-9211-A32F8E25744D}"/>
                </a:ext>
              </a:extLst>
            </p:cNvPr>
            <p:cNvCxnSpPr>
              <a:cxnSpLocks/>
              <a:stCxn id="85" idx="6"/>
              <a:endCxn id="86" idx="2"/>
            </p:cNvCxnSpPr>
            <p:nvPr/>
          </p:nvCxnSpPr>
          <p:spPr>
            <a:xfrm flipV="1">
              <a:off x="2118510" y="5054127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B9A5745C-AB39-D747-BC17-105ADEDB6C89}"/>
                </a:ext>
              </a:extLst>
            </p:cNvPr>
            <p:cNvCxnSpPr>
              <a:cxnSpLocks/>
              <a:stCxn id="83" idx="6"/>
              <a:endCxn id="85" idx="2"/>
            </p:cNvCxnSpPr>
            <p:nvPr/>
          </p:nvCxnSpPr>
          <p:spPr>
            <a:xfrm>
              <a:off x="1661310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AEA28876-9B62-BF47-A4C8-68F7EDF9FB19}"/>
                </a:ext>
              </a:extLst>
            </p:cNvPr>
            <p:cNvCxnSpPr>
              <a:cxnSpLocks/>
              <a:stCxn id="83" idx="4"/>
              <a:endCxn id="84" idx="0"/>
            </p:cNvCxnSpPr>
            <p:nvPr/>
          </p:nvCxnSpPr>
          <p:spPr>
            <a:xfrm>
              <a:off x="1555803" y="5159635"/>
              <a:ext cx="0" cy="248273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269DBD9F-5D2F-7748-ACDC-EFF4D40E9924}"/>
                </a:ext>
              </a:extLst>
            </p:cNvPr>
            <p:cNvCxnSpPr>
              <a:cxnSpLocks/>
              <a:stCxn id="85" idx="4"/>
              <a:endCxn id="87" idx="0"/>
            </p:cNvCxnSpPr>
            <p:nvPr/>
          </p:nvCxnSpPr>
          <p:spPr>
            <a:xfrm>
              <a:off x="2013003" y="5159635"/>
              <a:ext cx="0" cy="248273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9947BCD0-CF8D-CF40-B9AE-DAC94EABE104}"/>
                </a:ext>
              </a:extLst>
            </p:cNvPr>
            <p:cNvSpPr/>
            <p:nvPr/>
          </p:nvSpPr>
          <p:spPr>
            <a:xfrm>
              <a:off x="2782480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F8D6FB0A-9532-5C4D-B1AF-02FD7F042546}"/>
                </a:ext>
              </a:extLst>
            </p:cNvPr>
            <p:cNvSpPr/>
            <p:nvPr/>
          </p:nvSpPr>
          <p:spPr>
            <a:xfrm>
              <a:off x="32396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F65BC7EE-7E00-F845-8C7D-CBDACB2C04D6}"/>
                </a:ext>
              </a:extLst>
            </p:cNvPr>
            <p:cNvSpPr/>
            <p:nvPr/>
          </p:nvSpPr>
          <p:spPr>
            <a:xfrm>
              <a:off x="2782480" y="540790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669B46F8-62E1-E146-BEDB-ACE2F891B087}"/>
                </a:ext>
              </a:extLst>
            </p:cNvPr>
            <p:cNvSpPr/>
            <p:nvPr/>
          </p:nvSpPr>
          <p:spPr>
            <a:xfrm>
              <a:off x="32396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3246C317-926D-3B4E-A38B-097E298A7F9E}"/>
                </a:ext>
              </a:extLst>
            </p:cNvPr>
            <p:cNvSpPr/>
            <p:nvPr/>
          </p:nvSpPr>
          <p:spPr>
            <a:xfrm>
              <a:off x="36968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EB2BF9C3-7819-D14C-A114-50D59A41C170}"/>
                </a:ext>
              </a:extLst>
            </p:cNvPr>
            <p:cNvSpPr/>
            <p:nvPr/>
          </p:nvSpPr>
          <p:spPr>
            <a:xfrm>
              <a:off x="36968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F1132A2F-713E-EF44-B557-2625DAC9BE59}"/>
                </a:ext>
              </a:extLst>
            </p:cNvPr>
            <p:cNvSpPr/>
            <p:nvPr/>
          </p:nvSpPr>
          <p:spPr>
            <a:xfrm>
              <a:off x="4154080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3571D522-3395-DC4A-9505-6ED417F2EDEB}"/>
                </a:ext>
              </a:extLst>
            </p:cNvPr>
            <p:cNvCxnSpPr>
              <a:stCxn id="97" idx="6"/>
              <a:endCxn id="98" idx="2"/>
            </p:cNvCxnSpPr>
            <p:nvPr/>
          </p:nvCxnSpPr>
          <p:spPr>
            <a:xfrm flipV="1">
              <a:off x="2993495" y="5054128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540B670D-EA04-424C-BAFD-C605DF681D3C}"/>
                </a:ext>
              </a:extLst>
            </p:cNvPr>
            <p:cNvCxnSpPr>
              <a:cxnSpLocks/>
              <a:stCxn id="97" idx="4"/>
              <a:endCxn id="99" idx="0"/>
            </p:cNvCxnSpPr>
            <p:nvPr/>
          </p:nvCxnSpPr>
          <p:spPr>
            <a:xfrm>
              <a:off x="2887988" y="5159636"/>
              <a:ext cx="0" cy="248273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72920DA8-F140-AE42-85BA-E4573460A7FE}"/>
                </a:ext>
              </a:extLst>
            </p:cNvPr>
            <p:cNvCxnSpPr>
              <a:cxnSpLocks/>
              <a:stCxn id="99" idx="6"/>
              <a:endCxn id="100" idx="2"/>
            </p:cNvCxnSpPr>
            <p:nvPr/>
          </p:nvCxnSpPr>
          <p:spPr>
            <a:xfrm flipV="1">
              <a:off x="2993495" y="5513416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477B2411-61A7-D34D-8702-5662D3162D93}"/>
                </a:ext>
              </a:extLst>
            </p:cNvPr>
            <p:cNvCxnSpPr>
              <a:cxnSpLocks/>
              <a:stCxn id="100" idx="6"/>
              <a:endCxn id="102" idx="2"/>
            </p:cNvCxnSpPr>
            <p:nvPr/>
          </p:nvCxnSpPr>
          <p:spPr>
            <a:xfrm>
              <a:off x="3450695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6DE4EF4E-4EED-7842-8038-B85E9EF4B22B}"/>
                </a:ext>
              </a:extLst>
            </p:cNvPr>
            <p:cNvCxnSpPr>
              <a:cxnSpLocks/>
              <a:stCxn id="102" idx="6"/>
              <a:endCxn id="103" idx="2"/>
            </p:cNvCxnSpPr>
            <p:nvPr/>
          </p:nvCxnSpPr>
          <p:spPr>
            <a:xfrm flipV="1">
              <a:off x="3907895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D60600F0-CC2B-2544-92B1-1B5D74957E97}"/>
                </a:ext>
              </a:extLst>
            </p:cNvPr>
            <p:cNvCxnSpPr>
              <a:cxnSpLocks/>
              <a:stCxn id="98" idx="6"/>
              <a:endCxn id="101" idx="2"/>
            </p:cNvCxnSpPr>
            <p:nvPr/>
          </p:nvCxnSpPr>
          <p:spPr>
            <a:xfrm>
              <a:off x="3450695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2CE3BDC5-F2BB-2F42-B2D2-B62F68FD42C6}"/>
                </a:ext>
              </a:extLst>
            </p:cNvPr>
            <p:cNvCxnSpPr>
              <a:cxnSpLocks/>
              <a:stCxn id="98" idx="4"/>
              <a:endCxn id="100" idx="0"/>
            </p:cNvCxnSpPr>
            <p:nvPr/>
          </p:nvCxnSpPr>
          <p:spPr>
            <a:xfrm>
              <a:off x="33451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96410E73-232B-EE48-A295-CEC32C855481}"/>
                </a:ext>
              </a:extLst>
            </p:cNvPr>
            <p:cNvCxnSpPr>
              <a:cxnSpLocks/>
              <a:stCxn id="101" idx="4"/>
              <a:endCxn id="102" idx="0"/>
            </p:cNvCxnSpPr>
            <p:nvPr/>
          </p:nvCxnSpPr>
          <p:spPr>
            <a:xfrm>
              <a:off x="38023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xmlns="" id="{6B5827B8-20A7-4E4A-A9DA-0B11CA52DF8B}"/>
                </a:ext>
              </a:extLst>
            </p:cNvPr>
            <p:cNvCxnSpPr>
              <a:cxnSpLocks/>
              <a:stCxn id="86" idx="6"/>
              <a:endCxn id="97" idx="2"/>
            </p:cNvCxnSpPr>
            <p:nvPr/>
          </p:nvCxnSpPr>
          <p:spPr>
            <a:xfrm>
              <a:off x="2575710" y="5054127"/>
              <a:ext cx="206770" cy="2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xmlns="" id="{B2FF27BA-DD28-3C42-B879-1239326CF91D}"/>
                </a:ext>
              </a:extLst>
            </p:cNvPr>
            <p:cNvCxnSpPr>
              <a:cxnSpLocks/>
              <a:stCxn id="88" idx="6"/>
              <a:endCxn id="99" idx="2"/>
            </p:cNvCxnSpPr>
            <p:nvPr/>
          </p:nvCxnSpPr>
          <p:spPr>
            <a:xfrm>
              <a:off x="2575710" y="5513415"/>
              <a:ext cx="206770" cy="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375BBC44-8182-3F48-AFDE-75390D8B65B7}"/>
                </a:ext>
              </a:extLst>
            </p:cNvPr>
            <p:cNvSpPr/>
            <p:nvPr/>
          </p:nvSpPr>
          <p:spPr>
            <a:xfrm>
              <a:off x="993095" y="540790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359E2535-07B5-484F-A404-DCA80AB969DF}"/>
                </a:ext>
              </a:extLst>
            </p:cNvPr>
            <p:cNvCxnSpPr>
              <a:cxnSpLocks/>
              <a:stCxn id="82" idx="4"/>
              <a:endCxn id="114" idx="0"/>
            </p:cNvCxnSpPr>
            <p:nvPr/>
          </p:nvCxnSpPr>
          <p:spPr>
            <a:xfrm>
              <a:off x="1098603" y="5159636"/>
              <a:ext cx="0" cy="248270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532A91B7-71C3-D948-AE30-8E4380482036}"/>
                </a:ext>
              </a:extLst>
            </p:cNvPr>
            <p:cNvCxnSpPr>
              <a:cxnSpLocks/>
              <a:stCxn id="84" idx="2"/>
              <a:endCxn id="114" idx="6"/>
            </p:cNvCxnSpPr>
            <p:nvPr/>
          </p:nvCxnSpPr>
          <p:spPr>
            <a:xfrm flipH="1" flipV="1">
              <a:off x="1204110" y="5513414"/>
              <a:ext cx="246185" cy="2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491F8D27-8FF1-ED46-A15F-94993A8ED6D8}"/>
                </a:ext>
              </a:extLst>
            </p:cNvPr>
            <p:cNvSpPr/>
            <p:nvPr/>
          </p:nvSpPr>
          <p:spPr>
            <a:xfrm>
              <a:off x="4154079" y="494337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2D03CBFF-D547-B24F-BCDC-3330CC8E2D88}"/>
                </a:ext>
              </a:extLst>
            </p:cNvPr>
            <p:cNvCxnSpPr>
              <a:cxnSpLocks/>
              <a:stCxn id="117" idx="4"/>
              <a:endCxn id="103" idx="0"/>
            </p:cNvCxnSpPr>
            <p:nvPr/>
          </p:nvCxnSpPr>
          <p:spPr>
            <a:xfrm>
              <a:off x="4259587" y="5154392"/>
              <a:ext cx="1" cy="253515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EDD023BD-971F-4240-85D6-DECED320D24C}"/>
                </a:ext>
              </a:extLst>
            </p:cNvPr>
            <p:cNvCxnSpPr>
              <a:cxnSpLocks/>
              <a:stCxn id="101" idx="6"/>
              <a:endCxn id="117" idx="2"/>
            </p:cNvCxnSpPr>
            <p:nvPr/>
          </p:nvCxnSpPr>
          <p:spPr>
            <a:xfrm flipV="1">
              <a:off x="3907895" y="5048885"/>
              <a:ext cx="246184" cy="5243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B86AD98B-80A1-684F-9B3D-306C70754BF6}"/>
              </a:ext>
            </a:extLst>
          </p:cNvPr>
          <p:cNvSpPr/>
          <p:nvPr/>
        </p:nvSpPr>
        <p:spPr>
          <a:xfrm>
            <a:off x="0" y="5525700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How do different communication topologies affect application success rate and runtime? </a:t>
            </a:r>
          </a:p>
          <a:p>
            <a:pPr algn="ctr"/>
            <a:r>
              <a:rPr lang="en-US" sz="2400" dirty="0"/>
              <a:t>How can we optimize programs across a variety of topologies?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CB1953E4-B768-C24E-9871-31197A3296C8}"/>
              </a:ext>
            </a:extLst>
          </p:cNvPr>
          <p:cNvSpPr txBox="1"/>
          <p:nvPr/>
        </p:nvSpPr>
        <p:spPr>
          <a:xfrm>
            <a:off x="1358848" y="139198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IBMQ5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90ABF457-09DD-7C4D-9236-5B2F99C74B6A}"/>
              </a:ext>
            </a:extLst>
          </p:cNvPr>
          <p:cNvSpPr txBox="1"/>
          <p:nvPr/>
        </p:nvSpPr>
        <p:spPr>
          <a:xfrm>
            <a:off x="4422638" y="136098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IBMQ14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7C810D2-6AD4-7041-B9A6-ED67B2DFBF36}"/>
              </a:ext>
            </a:extLst>
          </p:cNvPr>
          <p:cNvSpPr txBox="1"/>
          <p:nvPr/>
        </p:nvSpPr>
        <p:spPr>
          <a:xfrm>
            <a:off x="9201295" y="137655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IBMQ16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32E06258-D4DA-AF49-B161-B6EF43A2369E}"/>
              </a:ext>
            </a:extLst>
          </p:cNvPr>
          <p:cNvSpPr/>
          <p:nvPr/>
        </p:nvSpPr>
        <p:spPr>
          <a:xfrm>
            <a:off x="4357682" y="385962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9D4917E2-F7F2-8C43-AC55-CCB5885C1E3E}"/>
              </a:ext>
            </a:extLst>
          </p:cNvPr>
          <p:cNvSpPr/>
          <p:nvPr/>
        </p:nvSpPr>
        <p:spPr>
          <a:xfrm>
            <a:off x="4708061" y="364396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66B9A7D3-9590-7041-B60A-AE4E94F77FC5}"/>
              </a:ext>
            </a:extLst>
          </p:cNvPr>
          <p:cNvSpPr/>
          <p:nvPr/>
        </p:nvSpPr>
        <p:spPr>
          <a:xfrm>
            <a:off x="4708061" y="4532408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AB1B2EFA-0085-A444-8738-1911DBA7D57B}"/>
              </a:ext>
            </a:extLst>
          </p:cNvPr>
          <p:cNvSpPr/>
          <p:nvPr/>
        </p:nvSpPr>
        <p:spPr>
          <a:xfrm>
            <a:off x="4357683" y="4206644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BDCD4491-CC43-1248-A182-DD35408206D0}"/>
              </a:ext>
            </a:extLst>
          </p:cNvPr>
          <p:cNvCxnSpPr>
            <a:cxnSpLocks/>
            <a:stCxn id="142" idx="2"/>
            <a:endCxn id="141" idx="7"/>
          </p:cNvCxnSpPr>
          <p:nvPr/>
        </p:nvCxnSpPr>
        <p:spPr>
          <a:xfrm flipH="1">
            <a:off x="4532922" y="3746623"/>
            <a:ext cx="175139" cy="14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5EDD95D8-34F3-8649-8AB4-3C46FE21C05D}"/>
              </a:ext>
            </a:extLst>
          </p:cNvPr>
          <p:cNvCxnSpPr>
            <a:cxnSpLocks/>
            <a:stCxn id="141" idx="4"/>
            <a:endCxn id="145" idx="0"/>
          </p:cNvCxnSpPr>
          <p:nvPr/>
        </p:nvCxnSpPr>
        <p:spPr>
          <a:xfrm>
            <a:off x="4460336" y="4064936"/>
            <a:ext cx="1" cy="141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7251F5E0-1656-1443-9E15-0286BBA7203D}"/>
              </a:ext>
            </a:extLst>
          </p:cNvPr>
          <p:cNvCxnSpPr>
            <a:cxnSpLocks/>
            <a:stCxn id="145" idx="4"/>
            <a:endCxn id="143" idx="1"/>
          </p:cNvCxnSpPr>
          <p:nvPr/>
        </p:nvCxnSpPr>
        <p:spPr>
          <a:xfrm>
            <a:off x="4460337" y="4411951"/>
            <a:ext cx="277791" cy="150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Group 175">
            <a:extLst>
              <a:ext uri="{FF2B5EF4-FFF2-40B4-BE49-F238E27FC236}">
                <a16:creationId xmlns:a16="http://schemas.microsoft.com/office/drawing/2014/main" xmlns="" id="{F7EAAA88-D079-5E4D-8C87-EFC4730E1F1C}"/>
              </a:ext>
            </a:extLst>
          </p:cNvPr>
          <p:cNvGrpSpPr/>
          <p:nvPr/>
        </p:nvGrpSpPr>
        <p:grpSpPr>
          <a:xfrm flipH="1">
            <a:off x="5148281" y="3643969"/>
            <a:ext cx="555686" cy="1093746"/>
            <a:chOff x="7105957" y="3041111"/>
            <a:chExt cx="555686" cy="1093746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xmlns="" id="{C688AF04-CF4D-C44C-8A43-9E88AE1DFBEA}"/>
                </a:ext>
              </a:extLst>
            </p:cNvPr>
            <p:cNvSpPr/>
            <p:nvPr/>
          </p:nvSpPr>
          <p:spPr>
            <a:xfrm>
              <a:off x="7105957" y="3256771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xmlns="" id="{05CDB7A7-3CF5-BF4C-8F54-F16772D7C445}"/>
                </a:ext>
              </a:extLst>
            </p:cNvPr>
            <p:cNvSpPr/>
            <p:nvPr/>
          </p:nvSpPr>
          <p:spPr>
            <a:xfrm>
              <a:off x="7456336" y="3041111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xmlns="" id="{59F91B02-41BC-394B-B876-1C9C35400DD5}"/>
                </a:ext>
              </a:extLst>
            </p:cNvPr>
            <p:cNvSpPr/>
            <p:nvPr/>
          </p:nvSpPr>
          <p:spPr>
            <a:xfrm>
              <a:off x="7456336" y="3929550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xmlns="" id="{77D0DF85-FCD4-A34F-89CD-F99A26EF24C0}"/>
                </a:ext>
              </a:extLst>
            </p:cNvPr>
            <p:cNvSpPr/>
            <p:nvPr/>
          </p:nvSpPr>
          <p:spPr>
            <a:xfrm>
              <a:off x="7105958" y="3603786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0A1D198F-5CCC-CC4D-BEFC-795AED083569}"/>
                </a:ext>
              </a:extLst>
            </p:cNvPr>
            <p:cNvCxnSpPr>
              <a:cxnSpLocks/>
              <a:stCxn id="170" idx="2"/>
              <a:endCxn id="169" idx="7"/>
            </p:cNvCxnSpPr>
            <p:nvPr/>
          </p:nvCxnSpPr>
          <p:spPr>
            <a:xfrm flipH="1">
              <a:off x="7281197" y="3143765"/>
              <a:ext cx="175139" cy="1430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78D167DF-2771-414D-AEA7-593014E7487F}"/>
                </a:ext>
              </a:extLst>
            </p:cNvPr>
            <p:cNvCxnSpPr>
              <a:cxnSpLocks/>
              <a:stCxn id="169" idx="4"/>
              <a:endCxn id="172" idx="0"/>
            </p:cNvCxnSpPr>
            <p:nvPr/>
          </p:nvCxnSpPr>
          <p:spPr>
            <a:xfrm>
              <a:off x="7208611" y="3462078"/>
              <a:ext cx="1" cy="141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42F0BF4E-8535-814A-97E8-AF29F80B8EA6}"/>
                </a:ext>
              </a:extLst>
            </p:cNvPr>
            <p:cNvCxnSpPr>
              <a:cxnSpLocks/>
              <a:stCxn id="172" idx="4"/>
              <a:endCxn id="171" idx="2"/>
            </p:cNvCxnSpPr>
            <p:nvPr/>
          </p:nvCxnSpPr>
          <p:spPr>
            <a:xfrm>
              <a:off x="7208612" y="3809093"/>
              <a:ext cx="247724" cy="223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xmlns="" id="{F9FA073F-BCA0-FE4C-8901-7E7C0D7040E0}"/>
              </a:ext>
            </a:extLst>
          </p:cNvPr>
          <p:cNvCxnSpPr>
            <a:cxnSpLocks/>
            <a:stCxn id="170" idx="6"/>
            <a:endCxn id="142" idx="6"/>
          </p:cNvCxnSpPr>
          <p:nvPr/>
        </p:nvCxnSpPr>
        <p:spPr>
          <a:xfrm flipH="1">
            <a:off x="4913368" y="3746623"/>
            <a:ext cx="234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xmlns="" id="{21BB0E78-BF0F-DE44-B411-E0A345C633A1}"/>
              </a:ext>
            </a:extLst>
          </p:cNvPr>
          <p:cNvCxnSpPr>
            <a:cxnSpLocks/>
            <a:stCxn id="171" idx="6"/>
            <a:endCxn id="143" idx="6"/>
          </p:cNvCxnSpPr>
          <p:nvPr/>
        </p:nvCxnSpPr>
        <p:spPr>
          <a:xfrm flipH="1">
            <a:off x="4913368" y="4635062"/>
            <a:ext cx="234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6FD4887E-1BE1-124C-BD90-CC275AD8E7CD}"/>
              </a:ext>
            </a:extLst>
          </p:cNvPr>
          <p:cNvSpPr/>
          <p:nvPr/>
        </p:nvSpPr>
        <p:spPr>
          <a:xfrm>
            <a:off x="5925696" y="385962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E37D3545-CDBF-4042-92C1-DD746D966364}"/>
              </a:ext>
            </a:extLst>
          </p:cNvPr>
          <p:cNvSpPr/>
          <p:nvPr/>
        </p:nvSpPr>
        <p:spPr>
          <a:xfrm>
            <a:off x="6276075" y="3643969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3F7A1F40-61EB-8947-881E-412950633357}"/>
              </a:ext>
            </a:extLst>
          </p:cNvPr>
          <p:cNvSpPr/>
          <p:nvPr/>
        </p:nvSpPr>
        <p:spPr>
          <a:xfrm>
            <a:off x="6276075" y="4532408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05F01F94-AA3C-E042-B903-AE87F9DAE6D0}"/>
              </a:ext>
            </a:extLst>
          </p:cNvPr>
          <p:cNvSpPr/>
          <p:nvPr/>
        </p:nvSpPr>
        <p:spPr>
          <a:xfrm>
            <a:off x="5925697" y="4206644"/>
            <a:ext cx="205307" cy="20530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406427EA-0ACB-D94D-AC9F-9CD7E24F1495}"/>
              </a:ext>
            </a:extLst>
          </p:cNvPr>
          <p:cNvCxnSpPr>
            <a:cxnSpLocks/>
            <a:stCxn id="184" idx="2"/>
            <a:endCxn id="183" idx="7"/>
          </p:cNvCxnSpPr>
          <p:nvPr/>
        </p:nvCxnSpPr>
        <p:spPr>
          <a:xfrm flipH="1">
            <a:off x="6100936" y="3746623"/>
            <a:ext cx="175139" cy="14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5A9CEFE8-8E65-3645-8B20-1D795875090D}"/>
              </a:ext>
            </a:extLst>
          </p:cNvPr>
          <p:cNvCxnSpPr>
            <a:cxnSpLocks/>
            <a:stCxn id="183" idx="4"/>
            <a:endCxn id="186" idx="0"/>
          </p:cNvCxnSpPr>
          <p:nvPr/>
        </p:nvCxnSpPr>
        <p:spPr>
          <a:xfrm>
            <a:off x="6028350" y="4064936"/>
            <a:ext cx="1" cy="141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70E98578-712E-714A-9676-2B08EBD19EC4}"/>
              </a:ext>
            </a:extLst>
          </p:cNvPr>
          <p:cNvCxnSpPr>
            <a:cxnSpLocks/>
            <a:stCxn id="186" idx="5"/>
            <a:endCxn id="185" idx="1"/>
          </p:cNvCxnSpPr>
          <p:nvPr/>
        </p:nvCxnSpPr>
        <p:spPr>
          <a:xfrm>
            <a:off x="6100937" y="4381884"/>
            <a:ext cx="205205" cy="180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xmlns="" id="{843430EE-2BF7-E045-ABA4-A4CBD7C76CE3}"/>
              </a:ext>
            </a:extLst>
          </p:cNvPr>
          <p:cNvGrpSpPr/>
          <p:nvPr/>
        </p:nvGrpSpPr>
        <p:grpSpPr>
          <a:xfrm flipH="1">
            <a:off x="6716295" y="3643969"/>
            <a:ext cx="555686" cy="1093746"/>
            <a:chOff x="7105957" y="3041111"/>
            <a:chExt cx="555686" cy="109374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xmlns="" id="{650CD5F5-74A1-A047-AFCF-84D014A741B1}"/>
                </a:ext>
              </a:extLst>
            </p:cNvPr>
            <p:cNvSpPr/>
            <p:nvPr/>
          </p:nvSpPr>
          <p:spPr>
            <a:xfrm>
              <a:off x="7105957" y="3256771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E33A2943-31CB-AD46-BE9F-64E6F7DD380A}"/>
                </a:ext>
              </a:extLst>
            </p:cNvPr>
            <p:cNvSpPr/>
            <p:nvPr/>
          </p:nvSpPr>
          <p:spPr>
            <a:xfrm>
              <a:off x="7456336" y="3041111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69C3B23D-4177-004D-8F83-B2E9008DF1BE}"/>
                </a:ext>
              </a:extLst>
            </p:cNvPr>
            <p:cNvSpPr/>
            <p:nvPr/>
          </p:nvSpPr>
          <p:spPr>
            <a:xfrm>
              <a:off x="7456336" y="3929550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58A25E3B-8927-F643-AB06-452E4252EEEB}"/>
                </a:ext>
              </a:extLst>
            </p:cNvPr>
            <p:cNvSpPr/>
            <p:nvPr/>
          </p:nvSpPr>
          <p:spPr>
            <a:xfrm>
              <a:off x="7105958" y="3603786"/>
              <a:ext cx="205307" cy="20530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D8DBE018-31DC-CC40-8E74-CFBA0EE9B704}"/>
                </a:ext>
              </a:extLst>
            </p:cNvPr>
            <p:cNvCxnSpPr>
              <a:cxnSpLocks/>
              <a:stCxn id="192" idx="2"/>
              <a:endCxn id="191" idx="7"/>
            </p:cNvCxnSpPr>
            <p:nvPr/>
          </p:nvCxnSpPr>
          <p:spPr>
            <a:xfrm flipH="1">
              <a:off x="7281197" y="3143765"/>
              <a:ext cx="175139" cy="1430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03D64250-B37F-6D45-8C76-52EA9CABBB23}"/>
                </a:ext>
              </a:extLst>
            </p:cNvPr>
            <p:cNvCxnSpPr>
              <a:cxnSpLocks/>
              <a:stCxn id="191" idx="4"/>
              <a:endCxn id="194" idx="0"/>
            </p:cNvCxnSpPr>
            <p:nvPr/>
          </p:nvCxnSpPr>
          <p:spPr>
            <a:xfrm>
              <a:off x="7208611" y="3462078"/>
              <a:ext cx="1" cy="141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AB531F23-B61A-5D4C-91F9-A36CDBEECEBB}"/>
                </a:ext>
              </a:extLst>
            </p:cNvPr>
            <p:cNvCxnSpPr>
              <a:cxnSpLocks/>
              <a:stCxn id="194" idx="4"/>
              <a:endCxn id="193" idx="1"/>
            </p:cNvCxnSpPr>
            <p:nvPr/>
          </p:nvCxnSpPr>
          <p:spPr>
            <a:xfrm>
              <a:off x="7208612" y="3809093"/>
              <a:ext cx="277791" cy="150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E6790968-EBB7-574D-B487-1EDAC8780FE6}"/>
              </a:ext>
            </a:extLst>
          </p:cNvPr>
          <p:cNvCxnSpPr>
            <a:cxnSpLocks/>
            <a:stCxn id="192" idx="6"/>
            <a:endCxn id="184" idx="6"/>
          </p:cNvCxnSpPr>
          <p:nvPr/>
        </p:nvCxnSpPr>
        <p:spPr>
          <a:xfrm flipH="1">
            <a:off x="6481382" y="3746623"/>
            <a:ext cx="234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207A8D9F-B846-2B49-AEDB-7BA20DAF2A8C}"/>
              </a:ext>
            </a:extLst>
          </p:cNvPr>
          <p:cNvCxnSpPr>
            <a:cxnSpLocks/>
            <a:stCxn id="193" idx="6"/>
            <a:endCxn id="185" idx="6"/>
          </p:cNvCxnSpPr>
          <p:nvPr/>
        </p:nvCxnSpPr>
        <p:spPr>
          <a:xfrm flipH="1">
            <a:off x="6481382" y="4635062"/>
            <a:ext cx="234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C0F6A218-AF3E-BB40-8477-0551B34B3C4B}"/>
              </a:ext>
            </a:extLst>
          </p:cNvPr>
          <p:cNvCxnSpPr>
            <a:cxnSpLocks/>
            <a:stCxn id="183" idx="2"/>
            <a:endCxn id="169" idx="2"/>
          </p:cNvCxnSpPr>
          <p:nvPr/>
        </p:nvCxnSpPr>
        <p:spPr>
          <a:xfrm flipH="1">
            <a:off x="5703967" y="3962283"/>
            <a:ext cx="2217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EC427D46-2034-EB42-A3B6-FA5B8A95BE99}"/>
              </a:ext>
            </a:extLst>
          </p:cNvPr>
          <p:cNvCxnSpPr>
            <a:cxnSpLocks/>
            <a:stCxn id="186" idx="2"/>
            <a:endCxn id="172" idx="2"/>
          </p:cNvCxnSpPr>
          <p:nvPr/>
        </p:nvCxnSpPr>
        <p:spPr>
          <a:xfrm flipH="1">
            <a:off x="5703966" y="4309298"/>
            <a:ext cx="221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BCF23125-0CA8-7D44-8FC4-4576AE34418E}"/>
              </a:ext>
            </a:extLst>
          </p:cNvPr>
          <p:cNvSpPr txBox="1"/>
          <p:nvPr/>
        </p:nvSpPr>
        <p:spPr>
          <a:xfrm>
            <a:off x="1979530" y="3339671"/>
            <a:ext cx="14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Rigetti</a:t>
            </a:r>
            <a:r>
              <a:rPr lang="en-US" dirty="0"/>
              <a:t> Agave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F3AC43A-C009-FD42-85B6-BAF3651BCFD7}"/>
              </a:ext>
            </a:extLst>
          </p:cNvPr>
          <p:cNvSpPr txBox="1"/>
          <p:nvPr/>
        </p:nvSpPr>
        <p:spPr>
          <a:xfrm>
            <a:off x="4934364" y="3111361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Rigetti</a:t>
            </a:r>
            <a:r>
              <a:rPr lang="en-US" dirty="0"/>
              <a:t> Aspen1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845F919B-D5BA-7A45-ADE9-80ADE63AD21A}"/>
              </a:ext>
            </a:extLst>
          </p:cNvPr>
          <p:cNvSpPr txBox="1"/>
          <p:nvPr/>
        </p:nvSpPr>
        <p:spPr>
          <a:xfrm>
            <a:off x="8226449" y="3162463"/>
            <a:ext cx="184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UMD Trapped Ion</a:t>
            </a:r>
          </a:p>
        </p:txBody>
      </p:sp>
    </p:spTree>
    <p:extLst>
      <p:ext uri="{BB962C8B-B14F-4D97-AF65-F5344CB8AC3E}">
        <p14:creationId xmlns:p14="http://schemas.microsoft.com/office/powerpoint/2010/main" xmlns="" val="24439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7938" cy="1325563"/>
          </a:xfrm>
        </p:spPr>
        <p:txBody>
          <a:bodyPr/>
          <a:lstStyle/>
          <a:p>
            <a:r>
              <a:rPr lang="en-US" dirty="0" smtClean="0"/>
              <a:t>Update:</a:t>
            </a:r>
            <a:br>
              <a:rPr lang="en-US" dirty="0" smtClean="0"/>
            </a:br>
            <a:r>
              <a:rPr lang="en-US" dirty="0" smtClean="0"/>
              <a:t>IBM 53Q	Google 53Q	D-Wave 5000Q</a:t>
            </a:r>
            <a:endParaRPr lang="en-US" dirty="0"/>
          </a:p>
        </p:txBody>
      </p:sp>
      <p:pic>
        <p:nvPicPr>
          <p:cNvPr id="6" name="Content Placeholder 5" descr="ibm53q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862" y="1825625"/>
            <a:ext cx="3377334" cy="376745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www.dwavesys.com/sites/default/files/styles/large/public/field/image/pegasus.png?itok=ToTavc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3569" y="1825625"/>
            <a:ext cx="3375889" cy="3641408"/>
          </a:xfrm>
          <a:prstGeom prst="rect">
            <a:avLst/>
          </a:prstGeom>
          <a:noFill/>
        </p:spPr>
      </p:pic>
      <p:sp>
        <p:nvSpPr>
          <p:cNvPr id="1030" name="AutoShape 6" descr="https://francis.naukas.com/files/2019/09/D20190923-Google-AI-Quantum-layout-processors-pauli-error-copia-580x342.png"/>
          <p:cNvSpPr>
            <a:spLocks noChangeAspect="1" noChangeArrowheads="1"/>
          </p:cNvSpPr>
          <p:nvPr/>
        </p:nvSpPr>
        <p:spPr bwMode="auto">
          <a:xfrm>
            <a:off x="63500" y="-136525"/>
            <a:ext cx="5524500" cy="3257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francis.naukas.com/files/2019/09/D20190923-Google-AI-Quantum-layout-processors-pauli-error-copia-580x34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1194" y="2366963"/>
            <a:ext cx="4303295" cy="2537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E01CB-BDB4-F549-86AF-51C31A2E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Microarchitecture Noise Properties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EC14154-2FDD-1E4D-8619-0CF3EFE5C204}"/>
              </a:ext>
            </a:extLst>
          </p:cNvPr>
          <p:cNvSpPr txBox="1">
            <a:spLocks/>
          </p:cNvSpPr>
          <p:nvPr/>
        </p:nvSpPr>
        <p:spPr>
          <a:xfrm>
            <a:off x="6953251" y="1819277"/>
            <a:ext cx="4933950" cy="29956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IBM &amp; </a:t>
            </a:r>
            <a:r>
              <a:rPr lang="en-US" dirty="0" err="1"/>
              <a:t>Rigetti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Spatio</a:t>
            </a:r>
            <a:r>
              <a:rPr lang="en-US" dirty="0"/>
              <a:t>-temporal noise variance</a:t>
            </a:r>
          </a:p>
          <a:p>
            <a:pPr lvl="1"/>
            <a:r>
              <a:rPr lang="en-US" dirty="0"/>
              <a:t>Up to 9X variation for CNOTs</a:t>
            </a:r>
          </a:p>
          <a:p>
            <a:r>
              <a:rPr lang="en-US" dirty="0"/>
              <a:t>UMD 5-qubit ion trap:</a:t>
            </a:r>
          </a:p>
          <a:p>
            <a:pPr lvl="1"/>
            <a:r>
              <a:rPr lang="en-US" dirty="0"/>
              <a:t>Primarily spatial variation, negligible temporal variation</a:t>
            </a:r>
          </a:p>
          <a:p>
            <a:pPr lvl="1"/>
            <a:r>
              <a:rPr lang="en-US" dirty="0"/>
              <a:t>CNOT error: 1-3%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B7FF300-6956-5346-AFEC-A7B6C3D4B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2907176"/>
              </p:ext>
            </p:extLst>
          </p:nvPr>
        </p:nvGraphicFramePr>
        <p:xfrm>
          <a:off x="704849" y="2123504"/>
          <a:ext cx="5781676" cy="238715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49591">
                  <a:extLst>
                    <a:ext uri="{9D8B030D-6E8A-4147-A177-3AD203B41FA5}">
                      <a16:colId xmlns:a16="http://schemas.microsoft.com/office/drawing/2014/main" xmlns="" val="3955887081"/>
                    </a:ext>
                  </a:extLst>
                </a:gridCol>
                <a:gridCol w="1211213">
                  <a:extLst>
                    <a:ext uri="{9D8B030D-6E8A-4147-A177-3AD203B41FA5}">
                      <a16:colId xmlns:a16="http://schemas.microsoft.com/office/drawing/2014/main" xmlns="" val="192247163"/>
                    </a:ext>
                  </a:extLst>
                </a:gridCol>
                <a:gridCol w="1108983">
                  <a:extLst>
                    <a:ext uri="{9D8B030D-6E8A-4147-A177-3AD203B41FA5}">
                      <a16:colId xmlns:a16="http://schemas.microsoft.com/office/drawing/2014/main" xmlns="" val="3983724936"/>
                    </a:ext>
                  </a:extLst>
                </a:gridCol>
                <a:gridCol w="1080053">
                  <a:extLst>
                    <a:ext uri="{9D8B030D-6E8A-4147-A177-3AD203B41FA5}">
                      <a16:colId xmlns:a16="http://schemas.microsoft.com/office/drawing/2014/main" xmlns="" val="3920769977"/>
                    </a:ext>
                  </a:extLst>
                </a:gridCol>
                <a:gridCol w="1031836">
                  <a:extLst>
                    <a:ext uri="{9D8B030D-6E8A-4147-A177-3AD203B41FA5}">
                      <a16:colId xmlns:a16="http://schemas.microsoft.com/office/drawing/2014/main" xmlns="" val="3935199831"/>
                    </a:ext>
                  </a:extLst>
                </a:gridCol>
              </a:tblGrid>
              <a:tr h="5783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Coherence Time (us)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1Q Error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2Q Error</a:t>
                      </a:r>
                    </a:p>
                    <a:p>
                      <a:pPr algn="ctr"/>
                      <a:r>
                        <a:rPr lang="en-US" dirty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 Error</a:t>
                      </a:r>
                    </a:p>
                    <a:p>
                      <a:pPr algn="ctr"/>
                      <a:r>
                        <a:rPr lang="en-US" dirty="0"/>
                        <a:t>(%)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918212882"/>
                  </a:ext>
                </a:extLst>
              </a:tr>
              <a:tr h="461417">
                <a:tc>
                  <a:txBody>
                    <a:bodyPr/>
                    <a:lstStyle/>
                    <a:p>
                      <a:r>
                        <a:rPr lang="en-US" dirty="0"/>
                        <a:t>IBMQ5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75576922"/>
                  </a:ext>
                </a:extLst>
              </a:tr>
              <a:tr h="642830">
                <a:tc>
                  <a:txBody>
                    <a:bodyPr/>
                    <a:lstStyle/>
                    <a:p>
                      <a:r>
                        <a:rPr lang="en-US" dirty="0" err="1"/>
                        <a:t>Rigetti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Agave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16.37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683268700"/>
                  </a:ext>
                </a:extLst>
              </a:tr>
              <a:tr h="642830">
                <a:tc>
                  <a:txBody>
                    <a:bodyPr/>
                    <a:lstStyle/>
                    <a:p>
                      <a:r>
                        <a:rPr lang="en-US" dirty="0"/>
                        <a:t>UMD Ion Trap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1.5 x 10</a:t>
                      </a:r>
                      <a:r>
                        <a:rPr lang="en-US" b="0" baseline="30000" dirty="0"/>
                        <a:t>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0.6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30602503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07BAF7-6859-2D40-8D25-FBC087544FDB}"/>
              </a:ext>
            </a:extLst>
          </p:cNvPr>
          <p:cNvSpPr/>
          <p:nvPr/>
        </p:nvSpPr>
        <p:spPr>
          <a:xfrm>
            <a:off x="0" y="5336821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How much does hardware noise-variation affect program performance?  </a:t>
            </a:r>
          </a:p>
          <a:p>
            <a:pPr algn="ctr"/>
            <a:r>
              <a:rPr lang="en-US" sz="2400" dirty="0"/>
              <a:t>Can small variations in error rates amplify into large success rate variation for programs?</a:t>
            </a:r>
          </a:p>
        </p:txBody>
      </p:sp>
    </p:spTree>
    <p:extLst>
      <p:ext uri="{BB962C8B-B14F-4D97-AF65-F5344CB8AC3E}">
        <p14:creationId xmlns:p14="http://schemas.microsoft.com/office/powerpoint/2010/main" xmlns="" val="34703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4732D-9791-F54F-BC67-8B3343AD9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58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Prior Work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B4017-7E19-8049-856E-81AD8BCCB498}"/>
              </a:ext>
            </a:extLst>
          </p:cNvPr>
          <p:cNvSpPr txBox="1">
            <a:spLocks/>
          </p:cNvSpPr>
          <p:nvPr/>
        </p:nvSpPr>
        <p:spPr>
          <a:xfrm>
            <a:off x="957263" y="1819277"/>
            <a:ext cx="10929938" cy="4402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comparison of two quantum computing architectures </a:t>
            </a:r>
            <a:r>
              <a:rPr lang="en-US" dirty="0" err="1"/>
              <a:t>Linke</a:t>
            </a:r>
            <a:r>
              <a:rPr lang="en-US" dirty="0"/>
              <a:t> et al. PNAS 2017</a:t>
            </a:r>
          </a:p>
          <a:p>
            <a:pPr lvl="1"/>
            <a:r>
              <a:rPr lang="en-US" dirty="0"/>
              <a:t>Hand mapped programs for IBMQ5 and UMD Trapped Ion system</a:t>
            </a:r>
          </a:p>
          <a:p>
            <a:r>
              <a:rPr lang="en-US" dirty="0"/>
              <a:t>Vendor </a:t>
            </a:r>
            <a:r>
              <a:rPr lang="en-US" dirty="0" err="1"/>
              <a:t>toolflows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Noise-unaware, mappings with too many SWAPs or manual </a:t>
            </a:r>
          </a:p>
          <a:p>
            <a:pPr lvl="1"/>
            <a:r>
              <a:rPr lang="en-US" dirty="0"/>
              <a:t>IBM’s Qiskit compiler, </a:t>
            </a:r>
            <a:r>
              <a:rPr lang="en-US" dirty="0" err="1"/>
              <a:t>Rigetti’s</a:t>
            </a:r>
            <a:r>
              <a:rPr lang="en-US" dirty="0"/>
              <a:t> </a:t>
            </a:r>
            <a:r>
              <a:rPr lang="en-US" dirty="0" err="1"/>
              <a:t>Quil</a:t>
            </a:r>
            <a:r>
              <a:rPr lang="en-US" dirty="0"/>
              <a:t> compiler</a:t>
            </a:r>
          </a:p>
          <a:p>
            <a:pPr lvl="1"/>
            <a:r>
              <a:rPr lang="en-US" dirty="0"/>
              <a:t>UMD: No automated tool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11A2F6-19BF-AB4D-8613-23D95D4FAD31}"/>
              </a:ext>
            </a:extLst>
          </p:cNvPr>
          <p:cNvSpPr/>
          <p:nvPr/>
        </p:nvSpPr>
        <p:spPr>
          <a:xfrm>
            <a:off x="0" y="5336821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Can a single </a:t>
            </a:r>
            <a:r>
              <a:rPr lang="en-US" sz="2400" dirty="0" err="1"/>
              <a:t>toolflow</a:t>
            </a:r>
            <a:r>
              <a:rPr lang="en-US" sz="2400" dirty="0"/>
              <a:t> be built that optimizes programs well across these widely-divergent architectures? Are there a small, common set of figures of merit that can guide optimization?</a:t>
            </a:r>
          </a:p>
        </p:txBody>
      </p:sp>
    </p:spTree>
    <p:extLst>
      <p:ext uri="{BB962C8B-B14F-4D97-AF65-F5344CB8AC3E}">
        <p14:creationId xmlns:p14="http://schemas.microsoft.com/office/powerpoint/2010/main" xmlns="" val="1162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C1FC3E25-44F7-5641-A202-0E6D51F80B2E}"/>
              </a:ext>
            </a:extLst>
          </p:cNvPr>
          <p:cNvSpPr/>
          <p:nvPr/>
        </p:nvSpPr>
        <p:spPr>
          <a:xfrm>
            <a:off x="4696335" y="560131"/>
            <a:ext cx="2828315" cy="74611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High-Level Language Programs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EAF4D4C-4217-1C47-B17C-39A9A559DF6D}"/>
              </a:ext>
            </a:extLst>
          </p:cNvPr>
          <p:cNvSpPr/>
          <p:nvPr/>
        </p:nvSpPr>
        <p:spPr>
          <a:xfrm>
            <a:off x="4677012" y="3936986"/>
            <a:ext cx="2837976" cy="746113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Hardware qubits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D579583-0F73-CF4F-A8CD-C325E3DE36A6}"/>
              </a:ext>
            </a:extLst>
          </p:cNvPr>
          <p:cNvSpPr/>
          <p:nvPr/>
        </p:nvSpPr>
        <p:spPr>
          <a:xfrm>
            <a:off x="4705998" y="2171291"/>
            <a:ext cx="2828314" cy="84962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Quantum Assembly Language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D1F4192-0F21-6346-AA46-27E88BEBB7B9}"/>
              </a:ext>
            </a:extLst>
          </p:cNvPr>
          <p:cNvSpPr/>
          <p:nvPr/>
        </p:nvSpPr>
        <p:spPr>
          <a:xfrm>
            <a:off x="4715659" y="1391225"/>
            <a:ext cx="2818652" cy="69402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Compiler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85EF9E04-BF1C-C54A-BD57-068C9BC6FF42}"/>
              </a:ext>
            </a:extLst>
          </p:cNvPr>
          <p:cNvSpPr/>
          <p:nvPr/>
        </p:nvSpPr>
        <p:spPr>
          <a:xfrm>
            <a:off x="4705998" y="3105894"/>
            <a:ext cx="2808990" cy="746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Gate implementation, calibration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2230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918FD6B-4714-734F-BD3D-8AABBD05A5A6}"/>
              </a:ext>
            </a:extLst>
          </p:cNvPr>
          <p:cNvGrpSpPr/>
          <p:nvPr/>
        </p:nvGrpSpPr>
        <p:grpSpPr>
          <a:xfrm>
            <a:off x="4671864" y="558943"/>
            <a:ext cx="2857300" cy="4122968"/>
            <a:chOff x="4577872" y="1431670"/>
            <a:chExt cx="2857300" cy="4122968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92E38400-8353-0C43-8EEB-4CFB368AA58E}"/>
                </a:ext>
              </a:extLst>
            </p:cNvPr>
            <p:cNvSpPr/>
            <p:nvPr/>
          </p:nvSpPr>
          <p:spPr>
            <a:xfrm>
              <a:off x="4597195" y="1431670"/>
              <a:ext cx="2828315" cy="74611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High-Level Language Programs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98B61295-A26D-094A-ADE1-0273135B593E}"/>
                </a:ext>
              </a:extLst>
            </p:cNvPr>
            <p:cNvSpPr/>
            <p:nvPr/>
          </p:nvSpPr>
          <p:spPr>
            <a:xfrm>
              <a:off x="4577872" y="4808525"/>
              <a:ext cx="2837976" cy="74611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Hardware qubits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68A9502D-A3E1-8742-8868-2204623E4176}"/>
                </a:ext>
              </a:extLst>
            </p:cNvPr>
            <p:cNvSpPr/>
            <p:nvPr/>
          </p:nvSpPr>
          <p:spPr>
            <a:xfrm>
              <a:off x="4606858" y="3042830"/>
              <a:ext cx="2828314" cy="8496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Quantum Assembly Language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63F22698-1DA3-1047-83EA-A081B1860BB7}"/>
                </a:ext>
              </a:extLst>
            </p:cNvPr>
            <p:cNvSpPr/>
            <p:nvPr/>
          </p:nvSpPr>
          <p:spPr>
            <a:xfrm>
              <a:off x="4616519" y="2262764"/>
              <a:ext cx="2818652" cy="69402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Compiler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E48388F9-E244-7C4C-BE40-59261D900C38}"/>
                </a:ext>
              </a:extLst>
            </p:cNvPr>
            <p:cNvSpPr/>
            <p:nvPr/>
          </p:nvSpPr>
          <p:spPr>
            <a:xfrm>
              <a:off x="4606858" y="3977433"/>
              <a:ext cx="2808990" cy="746112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Gate implementation, calibration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E575A49-6EDD-A741-8C55-1EBF6B74AE8A}"/>
              </a:ext>
            </a:extLst>
          </p:cNvPr>
          <p:cNvGrpSpPr/>
          <p:nvPr/>
        </p:nvGrpSpPr>
        <p:grpSpPr>
          <a:xfrm>
            <a:off x="4700850" y="564659"/>
            <a:ext cx="2837976" cy="1525115"/>
            <a:chOff x="4593892" y="1091620"/>
            <a:chExt cx="2837976" cy="152511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4AFDE2B5-1A4C-204C-875A-40AD8FCDEE46}"/>
                </a:ext>
              </a:extLst>
            </p:cNvPr>
            <p:cNvSpPr/>
            <p:nvPr/>
          </p:nvSpPr>
          <p:spPr>
            <a:xfrm>
              <a:off x="4593892" y="1091620"/>
              <a:ext cx="2828315" cy="74611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Scaffold Programs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E2DF26CF-B10C-F046-A4A8-7B8A04F88AEC}"/>
                </a:ext>
              </a:extLst>
            </p:cNvPr>
            <p:cNvSpPr/>
            <p:nvPr/>
          </p:nvSpPr>
          <p:spPr>
            <a:xfrm>
              <a:off x="4613216" y="1922714"/>
              <a:ext cx="2818652" cy="69402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 err="1">
                  <a:solidFill>
                    <a:prstClr val="white"/>
                  </a:solidFill>
                  <a:latin typeface="Calibri"/>
                </a:rPr>
                <a:t>TriQ</a:t>
              </a:r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 Compiler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0100A3B-17B4-6648-A37E-670BB49245E8}"/>
              </a:ext>
            </a:extLst>
          </p:cNvPr>
          <p:cNvGrpSpPr/>
          <p:nvPr/>
        </p:nvGrpSpPr>
        <p:grpSpPr>
          <a:xfrm>
            <a:off x="1111227" y="4166492"/>
            <a:ext cx="9800250" cy="2511808"/>
            <a:chOff x="1096734" y="3660635"/>
            <a:chExt cx="9800250" cy="251180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0EE75562-0F87-DE4C-AACE-3412FAD2BAFC}"/>
                </a:ext>
              </a:extLst>
            </p:cNvPr>
            <p:cNvSpPr/>
            <p:nvPr/>
          </p:nvSpPr>
          <p:spPr>
            <a:xfrm>
              <a:off x="4568209" y="5426330"/>
              <a:ext cx="2837976" cy="74611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IBMQ5, Q14, Q16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8BE80854-D403-864A-8604-10AFFFD56F59}"/>
                </a:ext>
              </a:extLst>
            </p:cNvPr>
            <p:cNvSpPr/>
            <p:nvPr/>
          </p:nvSpPr>
          <p:spPr>
            <a:xfrm>
              <a:off x="4597195" y="3660635"/>
              <a:ext cx="2828314" cy="8496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IBM </a:t>
              </a:r>
              <a:r>
                <a:rPr lang="en-US" sz="1905" dirty="0" err="1">
                  <a:solidFill>
                    <a:prstClr val="white"/>
                  </a:solidFill>
                  <a:latin typeface="Calibri"/>
                </a:rPr>
                <a:t>OpenQASM</a:t>
              </a:r>
              <a:endParaRPr lang="en-US" sz="1905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1C0F3909-5E38-534A-A209-537EC63D7431}"/>
                </a:ext>
              </a:extLst>
            </p:cNvPr>
            <p:cNvSpPr/>
            <p:nvPr/>
          </p:nvSpPr>
          <p:spPr>
            <a:xfrm>
              <a:off x="4597195" y="4595238"/>
              <a:ext cx="2808990" cy="746112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IBM Native Gates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7711A1D5-0203-8642-832D-D02E13B2F38C}"/>
                </a:ext>
              </a:extLst>
            </p:cNvPr>
            <p:cNvSpPr/>
            <p:nvPr/>
          </p:nvSpPr>
          <p:spPr>
            <a:xfrm>
              <a:off x="8039684" y="5426330"/>
              <a:ext cx="2837976" cy="74611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 err="1">
                  <a:solidFill>
                    <a:prstClr val="white"/>
                  </a:solidFill>
                  <a:latin typeface="Calibri"/>
                </a:rPr>
                <a:t>Rigetti</a:t>
              </a:r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 Aspen1, Agave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09B54933-D9A0-C947-91D6-767116931947}"/>
                </a:ext>
              </a:extLst>
            </p:cNvPr>
            <p:cNvSpPr/>
            <p:nvPr/>
          </p:nvSpPr>
          <p:spPr>
            <a:xfrm>
              <a:off x="8068670" y="3660635"/>
              <a:ext cx="2828314" cy="8496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 err="1">
                  <a:solidFill>
                    <a:prstClr val="white"/>
                  </a:solidFill>
                  <a:latin typeface="Calibri"/>
                </a:rPr>
                <a:t>Rigetti</a:t>
              </a:r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905" dirty="0" err="1">
                  <a:solidFill>
                    <a:prstClr val="white"/>
                  </a:solidFill>
                  <a:latin typeface="Calibri"/>
                </a:rPr>
                <a:t>Quil</a:t>
              </a:r>
              <a:endParaRPr lang="en-US" sz="1905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0A422A20-D487-5D4C-B656-2A3665FE1312}"/>
                </a:ext>
              </a:extLst>
            </p:cNvPr>
            <p:cNvSpPr/>
            <p:nvPr/>
          </p:nvSpPr>
          <p:spPr>
            <a:xfrm>
              <a:off x="8068670" y="4595238"/>
              <a:ext cx="2808990" cy="746112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 err="1">
                  <a:solidFill>
                    <a:prstClr val="white"/>
                  </a:solidFill>
                  <a:latin typeface="Calibri"/>
                </a:rPr>
                <a:t>Rigetti</a:t>
              </a:r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 Native Gates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D9C4F4AB-4D7F-1B4B-A6BE-EE3E0124AE40}"/>
                </a:ext>
              </a:extLst>
            </p:cNvPr>
            <p:cNvSpPr/>
            <p:nvPr/>
          </p:nvSpPr>
          <p:spPr>
            <a:xfrm>
              <a:off x="1096734" y="5426330"/>
              <a:ext cx="2837976" cy="74611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2116" dirty="0">
                  <a:solidFill>
                    <a:prstClr val="white"/>
                  </a:solidFill>
                  <a:latin typeface="Calibri"/>
                </a:rPr>
                <a:t>UMD 5-qubit Ion Trap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296474F3-5188-C844-9CB1-E2A51BFC5085}"/>
                </a:ext>
              </a:extLst>
            </p:cNvPr>
            <p:cNvSpPr/>
            <p:nvPr/>
          </p:nvSpPr>
          <p:spPr>
            <a:xfrm>
              <a:off x="1125720" y="3660635"/>
              <a:ext cx="2828314" cy="8496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UMD  TI ASM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CF965BF4-E349-8843-BE75-AB5C9147A798}"/>
                </a:ext>
              </a:extLst>
            </p:cNvPr>
            <p:cNvSpPr/>
            <p:nvPr/>
          </p:nvSpPr>
          <p:spPr>
            <a:xfrm>
              <a:off x="1125720" y="4595238"/>
              <a:ext cx="2808990" cy="746112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481"/>
              <a:r>
                <a:rPr lang="en-US" sz="1905" dirty="0">
                  <a:solidFill>
                    <a:prstClr val="white"/>
                  </a:solidFill>
                  <a:latin typeface="Calibri"/>
                </a:rPr>
                <a:t>UMD Native Gates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4075F21-0DAE-5F4C-B987-72797985472C}"/>
              </a:ext>
            </a:extLst>
          </p:cNvPr>
          <p:cNvSpPr/>
          <p:nvPr/>
        </p:nvSpPr>
        <p:spPr>
          <a:xfrm rot="5400000">
            <a:off x="9120755" y="383834"/>
            <a:ext cx="733805" cy="280899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SW-Visible Gates &amp; Transformations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FAB8BE7-4F96-944C-999D-B2A87E477F86}"/>
              </a:ext>
            </a:extLst>
          </p:cNvPr>
          <p:cNvSpPr/>
          <p:nvPr/>
        </p:nvSpPr>
        <p:spPr>
          <a:xfrm rot="5400000">
            <a:off x="9318800" y="-251810"/>
            <a:ext cx="359352" cy="280899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Qubit Topology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0C6BA7D8-534C-C746-A298-8CD3BEA39BBD}"/>
              </a:ext>
            </a:extLst>
          </p:cNvPr>
          <p:cNvSpPr/>
          <p:nvPr/>
        </p:nvSpPr>
        <p:spPr>
          <a:xfrm rot="5400000">
            <a:off x="9284539" y="-736717"/>
            <a:ext cx="427873" cy="280899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Noise Data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B7C749E2-69A9-3746-9789-F032DE66C60E}"/>
              </a:ext>
            </a:extLst>
          </p:cNvPr>
          <p:cNvSpPr/>
          <p:nvPr/>
        </p:nvSpPr>
        <p:spPr>
          <a:xfrm>
            <a:off x="7771814" y="17248"/>
            <a:ext cx="3451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UMD/IBM/</a:t>
            </a:r>
            <a:r>
              <a:rPr lang="en-US" b="1" dirty="0" err="1">
                <a:solidFill>
                  <a:schemeClr val="tx1"/>
                </a:solidFill>
              </a:rPr>
              <a:t>Rigetti</a:t>
            </a:r>
            <a:r>
              <a:rPr lang="en-US" b="1" dirty="0">
                <a:solidFill>
                  <a:schemeClr val="tx1"/>
                </a:solidFill>
              </a:rPr>
              <a:t>-Specific Inputs</a:t>
            </a:r>
          </a:p>
        </p:txBody>
      </p: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xmlns="" id="{ACA55CCE-E5C9-0243-B9C9-1EC8C0AFEA9A}"/>
              </a:ext>
            </a:extLst>
          </p:cNvPr>
          <p:cNvCxnSpPr>
            <a:stCxn id="6" idx="2"/>
            <a:endCxn id="14" idx="0"/>
          </p:cNvCxnSpPr>
          <p:nvPr/>
        </p:nvCxnSpPr>
        <p:spPr>
          <a:xfrm rot="16200000" flipH="1">
            <a:off x="6775051" y="1444223"/>
            <a:ext cx="2076718" cy="3367820"/>
          </a:xfrm>
          <a:prstGeom prst="bentConnector3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xmlns="" id="{FF8A5CA9-D835-6D4B-B2B6-00B9AC95F8F4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5085807" y="3133466"/>
            <a:ext cx="2092216" cy="4831"/>
          </a:xfrm>
          <a:prstGeom prst="bentConnector3">
            <a:avLst>
              <a:gd name="adj1" fmla="val 50000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xmlns="" id="{B492E927-0109-8C42-B697-D3D444437511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rot="5400000">
            <a:off x="3303576" y="1340568"/>
            <a:ext cx="2076718" cy="3575130"/>
          </a:xfrm>
          <a:prstGeom prst="bentConnector3">
            <a:avLst>
              <a:gd name="adj1" fmla="val 50000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xmlns="" id="{1EB43813-4749-F349-B834-7C213D8D674A}"/>
              </a:ext>
            </a:extLst>
          </p:cNvPr>
          <p:cNvSpPr/>
          <p:nvPr/>
        </p:nvSpPr>
        <p:spPr>
          <a:xfrm>
            <a:off x="1260759" y="2574085"/>
            <a:ext cx="2440671" cy="1134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 to 1.5x better success rate compared to hand mapping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xmlns="" id="{923D1F74-5DF2-514E-B82B-904E7F41CD50}"/>
              </a:ext>
            </a:extLst>
          </p:cNvPr>
          <p:cNvSpPr/>
          <p:nvPr/>
        </p:nvSpPr>
        <p:spPr>
          <a:xfrm>
            <a:off x="4927124" y="2525808"/>
            <a:ext cx="2440671" cy="1134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 to 28x better success rate compared to Qiskit Compiler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xmlns="" id="{7174925F-C0EE-0D49-9F16-474E786FB776}"/>
              </a:ext>
            </a:extLst>
          </p:cNvPr>
          <p:cNvSpPr/>
          <p:nvPr/>
        </p:nvSpPr>
        <p:spPr>
          <a:xfrm>
            <a:off x="8376517" y="2569412"/>
            <a:ext cx="2440671" cy="1134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 to 2.3x better success rate compared to </a:t>
            </a:r>
            <a:r>
              <a:rPr lang="en-US" dirty="0" err="1">
                <a:solidFill>
                  <a:schemeClr val="tx1"/>
                </a:solidFill>
              </a:rPr>
              <a:t>Quil</a:t>
            </a:r>
            <a:r>
              <a:rPr lang="en-US" dirty="0">
                <a:solidFill>
                  <a:schemeClr val="tx1"/>
                </a:solidFill>
              </a:rPr>
              <a:t> Compiler</a:t>
            </a:r>
          </a:p>
        </p:txBody>
      </p:sp>
    </p:spTree>
    <p:extLst>
      <p:ext uri="{BB962C8B-B14F-4D97-AF65-F5344CB8AC3E}">
        <p14:creationId xmlns:p14="http://schemas.microsoft.com/office/powerpoint/2010/main" xmlns="" val="21937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/>
      <p:bldP spid="93" grpId="0" animBg="1"/>
      <p:bldP spid="94" grpId="0" animBg="1"/>
      <p:bldP spid="9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CFEAE40-ED43-0946-BC03-41AFB55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Reliability Matrix: Machine representation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E83B8C1-AFD0-B747-8B69-3AED41820A31}"/>
              </a:ext>
            </a:extLst>
          </p:cNvPr>
          <p:cNvSpPr/>
          <p:nvPr/>
        </p:nvSpPr>
        <p:spPr>
          <a:xfrm>
            <a:off x="1378598" y="2352126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8068D27-08C2-1E4E-8341-75324E7C3187}"/>
              </a:ext>
            </a:extLst>
          </p:cNvPr>
          <p:cNvSpPr/>
          <p:nvPr/>
        </p:nvSpPr>
        <p:spPr>
          <a:xfrm>
            <a:off x="2551276" y="2352125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20ECF80-6B41-9540-A73A-4AA0A90134DE}"/>
              </a:ext>
            </a:extLst>
          </p:cNvPr>
          <p:cNvSpPr/>
          <p:nvPr/>
        </p:nvSpPr>
        <p:spPr>
          <a:xfrm>
            <a:off x="3723954" y="2352124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86F930A-BC25-1C4A-A07C-A2B45052FD16}"/>
              </a:ext>
            </a:extLst>
          </p:cNvPr>
          <p:cNvSpPr/>
          <p:nvPr/>
        </p:nvSpPr>
        <p:spPr>
          <a:xfrm>
            <a:off x="4896632" y="2352123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F767691-BE08-974E-83A6-BD1AF1AA0F94}"/>
              </a:ext>
            </a:extLst>
          </p:cNvPr>
          <p:cNvCxnSpPr>
            <a:cxnSpLocks/>
            <a:stCxn id="26" idx="2"/>
            <a:endCxn id="25" idx="6"/>
          </p:cNvCxnSpPr>
          <p:nvPr/>
        </p:nvCxnSpPr>
        <p:spPr>
          <a:xfrm flipH="1">
            <a:off x="1991959" y="2670506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76B5A71-D9AC-2845-B8B3-ACE918C5BAF0}"/>
              </a:ext>
            </a:extLst>
          </p:cNvPr>
          <p:cNvCxnSpPr>
            <a:cxnSpLocks/>
            <a:stCxn id="27" idx="2"/>
            <a:endCxn id="26" idx="6"/>
          </p:cNvCxnSpPr>
          <p:nvPr/>
        </p:nvCxnSpPr>
        <p:spPr>
          <a:xfrm flipH="1">
            <a:off x="3164637" y="2670505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DDE805D-B748-824C-AB03-6925D91AE2FB}"/>
              </a:ext>
            </a:extLst>
          </p:cNvPr>
          <p:cNvCxnSpPr>
            <a:cxnSpLocks/>
            <a:stCxn id="28" idx="2"/>
            <a:endCxn id="27" idx="6"/>
          </p:cNvCxnSpPr>
          <p:nvPr/>
        </p:nvCxnSpPr>
        <p:spPr>
          <a:xfrm flipH="1">
            <a:off x="4337315" y="2670504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4D5CCF4-92A0-1F4B-88BB-B954EC0E5B5D}"/>
              </a:ext>
            </a:extLst>
          </p:cNvPr>
          <p:cNvSpPr/>
          <p:nvPr/>
        </p:nvSpPr>
        <p:spPr>
          <a:xfrm>
            <a:off x="1378598" y="3404632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46232E0-23F0-ED43-BD51-77B3D3E93486}"/>
              </a:ext>
            </a:extLst>
          </p:cNvPr>
          <p:cNvSpPr/>
          <p:nvPr/>
        </p:nvSpPr>
        <p:spPr>
          <a:xfrm>
            <a:off x="2551276" y="3404631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86DF71-C394-D24F-8041-DE17386ABE6D}"/>
              </a:ext>
            </a:extLst>
          </p:cNvPr>
          <p:cNvSpPr/>
          <p:nvPr/>
        </p:nvSpPr>
        <p:spPr>
          <a:xfrm>
            <a:off x="3723954" y="3404630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3B3F6B5-9269-6447-8D1F-4CBE76926F0E}"/>
              </a:ext>
            </a:extLst>
          </p:cNvPr>
          <p:cNvSpPr/>
          <p:nvPr/>
        </p:nvSpPr>
        <p:spPr>
          <a:xfrm>
            <a:off x="4896632" y="3404629"/>
            <a:ext cx="613361" cy="636761"/>
          </a:xfrm>
          <a:prstGeom prst="ellipse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8C5D56F-F019-3040-B0AB-7697DC7DF492}"/>
              </a:ext>
            </a:extLst>
          </p:cNvPr>
          <p:cNvCxnSpPr>
            <a:cxnSpLocks/>
            <a:stCxn id="33" idx="2"/>
            <a:endCxn id="32" idx="6"/>
          </p:cNvCxnSpPr>
          <p:nvPr/>
        </p:nvCxnSpPr>
        <p:spPr>
          <a:xfrm flipH="1">
            <a:off x="1991959" y="3723012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AC8A107-27DA-F641-B85B-C848D36AB925}"/>
              </a:ext>
            </a:extLst>
          </p:cNvPr>
          <p:cNvCxnSpPr>
            <a:cxnSpLocks/>
            <a:stCxn id="34" idx="2"/>
            <a:endCxn id="33" idx="6"/>
          </p:cNvCxnSpPr>
          <p:nvPr/>
        </p:nvCxnSpPr>
        <p:spPr>
          <a:xfrm flipH="1">
            <a:off x="3164637" y="3723011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7A82DCCB-55F7-0D4A-8106-0F3C62BDB3B8}"/>
              </a:ext>
            </a:extLst>
          </p:cNvPr>
          <p:cNvCxnSpPr>
            <a:cxnSpLocks/>
            <a:stCxn id="35" idx="2"/>
            <a:endCxn id="34" idx="6"/>
          </p:cNvCxnSpPr>
          <p:nvPr/>
        </p:nvCxnSpPr>
        <p:spPr>
          <a:xfrm flipH="1">
            <a:off x="4337315" y="3723010"/>
            <a:ext cx="559317" cy="1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8EA5BE7-DF21-C84F-AD4A-7B04E7436109}"/>
              </a:ext>
            </a:extLst>
          </p:cNvPr>
          <p:cNvCxnSpPr>
            <a:cxnSpLocks/>
            <a:stCxn id="32" idx="0"/>
            <a:endCxn id="25" idx="4"/>
          </p:cNvCxnSpPr>
          <p:nvPr/>
        </p:nvCxnSpPr>
        <p:spPr>
          <a:xfrm flipV="1">
            <a:off x="1685279" y="2988887"/>
            <a:ext cx="0" cy="415745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9C4AD0D-D365-C04B-BB59-604094DA81B7}"/>
              </a:ext>
            </a:extLst>
          </p:cNvPr>
          <p:cNvCxnSpPr>
            <a:cxnSpLocks/>
            <a:stCxn id="33" idx="0"/>
            <a:endCxn id="26" idx="4"/>
          </p:cNvCxnSpPr>
          <p:nvPr/>
        </p:nvCxnSpPr>
        <p:spPr>
          <a:xfrm flipV="1">
            <a:off x="2857957" y="2988886"/>
            <a:ext cx="0" cy="415745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EBF14EA-6E43-F44B-830F-97ECC914C194}"/>
              </a:ext>
            </a:extLst>
          </p:cNvPr>
          <p:cNvCxnSpPr>
            <a:cxnSpLocks/>
            <a:stCxn id="34" idx="0"/>
            <a:endCxn id="27" idx="4"/>
          </p:cNvCxnSpPr>
          <p:nvPr/>
        </p:nvCxnSpPr>
        <p:spPr>
          <a:xfrm flipV="1">
            <a:off x="4030635" y="2988885"/>
            <a:ext cx="0" cy="415745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9DC4C142-DBEE-224A-8048-CB38318E6912}"/>
              </a:ext>
            </a:extLst>
          </p:cNvPr>
          <p:cNvCxnSpPr>
            <a:cxnSpLocks/>
            <a:stCxn id="35" idx="0"/>
            <a:endCxn id="28" idx="4"/>
          </p:cNvCxnSpPr>
          <p:nvPr/>
        </p:nvCxnSpPr>
        <p:spPr>
          <a:xfrm flipV="1">
            <a:off x="5203313" y="2988884"/>
            <a:ext cx="0" cy="415745"/>
          </a:xfrm>
          <a:prstGeom prst="line">
            <a:avLst/>
          </a:prstGeom>
          <a:ln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6F8D8DD-06AA-9A4A-8176-736F31BBD017}"/>
              </a:ext>
            </a:extLst>
          </p:cNvPr>
          <p:cNvSpPr txBox="1"/>
          <p:nvPr/>
        </p:nvSpPr>
        <p:spPr>
          <a:xfrm>
            <a:off x="2029025" y="228968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128C6B8-B9ED-A548-86C1-5243A792FE01}"/>
              </a:ext>
            </a:extLst>
          </p:cNvPr>
          <p:cNvSpPr txBox="1"/>
          <p:nvPr/>
        </p:nvSpPr>
        <p:spPr>
          <a:xfrm>
            <a:off x="1208675" y="301437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BCC1F0-BABF-D34F-84B7-02094539BF8D}"/>
              </a:ext>
            </a:extLst>
          </p:cNvPr>
          <p:cNvSpPr txBox="1"/>
          <p:nvPr/>
        </p:nvSpPr>
        <p:spPr>
          <a:xfrm>
            <a:off x="2006390" y="373592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B77F97E-63C4-8D44-8E6C-75A7A7904B13}"/>
              </a:ext>
            </a:extLst>
          </p:cNvPr>
          <p:cNvSpPr txBox="1"/>
          <p:nvPr/>
        </p:nvSpPr>
        <p:spPr>
          <a:xfrm>
            <a:off x="2307699" y="301437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2E6BF8D-B393-D446-BE64-AC85F3211894}"/>
              </a:ext>
            </a:extLst>
          </p:cNvPr>
          <p:cNvSpPr txBox="1"/>
          <p:nvPr/>
        </p:nvSpPr>
        <p:spPr>
          <a:xfrm>
            <a:off x="3206089" y="228968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4F9F49-BE00-D04D-81BD-95686A40958C}"/>
              </a:ext>
            </a:extLst>
          </p:cNvPr>
          <p:cNvSpPr txBox="1"/>
          <p:nvPr/>
        </p:nvSpPr>
        <p:spPr>
          <a:xfrm>
            <a:off x="3550168" y="302747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042C155-DECD-F649-B857-E440DD0D8EFA}"/>
              </a:ext>
            </a:extLst>
          </p:cNvPr>
          <p:cNvSpPr txBox="1"/>
          <p:nvPr/>
        </p:nvSpPr>
        <p:spPr>
          <a:xfrm>
            <a:off x="3192542" y="375439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EBC85B3-7B1F-084F-84B2-4A6F5D71D121}"/>
              </a:ext>
            </a:extLst>
          </p:cNvPr>
          <p:cNvSpPr txBox="1"/>
          <p:nvPr/>
        </p:nvSpPr>
        <p:spPr>
          <a:xfrm>
            <a:off x="4378767" y="228968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5EA4D08-900E-AF4A-804C-B701E514D7DD}"/>
              </a:ext>
            </a:extLst>
          </p:cNvPr>
          <p:cNvSpPr txBox="1"/>
          <p:nvPr/>
        </p:nvSpPr>
        <p:spPr>
          <a:xfrm>
            <a:off x="4387186" y="371152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FBBA7B8-CC37-0C43-8408-A3ECE29214BD}"/>
              </a:ext>
            </a:extLst>
          </p:cNvPr>
          <p:cNvSpPr txBox="1"/>
          <p:nvPr/>
        </p:nvSpPr>
        <p:spPr>
          <a:xfrm>
            <a:off x="5271787" y="3000601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0.8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371520FA-8AAC-A84B-A8F2-09AD5D6AF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4220041"/>
              </p:ext>
            </p:extLst>
          </p:nvPr>
        </p:nvGraphicFramePr>
        <p:xfrm>
          <a:off x="6104419" y="1690688"/>
          <a:ext cx="5096362" cy="3012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79707">
                  <a:extLst>
                    <a:ext uri="{9D8B030D-6E8A-4147-A177-3AD203B41FA5}">
                      <a16:colId xmlns:a16="http://schemas.microsoft.com/office/drawing/2014/main" xmlns="" val="2661402622"/>
                    </a:ext>
                  </a:extLst>
                </a:gridCol>
                <a:gridCol w="579707">
                  <a:extLst>
                    <a:ext uri="{9D8B030D-6E8A-4147-A177-3AD203B41FA5}">
                      <a16:colId xmlns:a16="http://schemas.microsoft.com/office/drawing/2014/main" xmlns="" val="967186669"/>
                    </a:ext>
                  </a:extLst>
                </a:gridCol>
                <a:gridCol w="549462">
                  <a:extLst>
                    <a:ext uri="{9D8B030D-6E8A-4147-A177-3AD203B41FA5}">
                      <a16:colId xmlns:a16="http://schemas.microsoft.com/office/drawing/2014/main" xmlns="" val="2851566798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1838297603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704050004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2526333649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2160098433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4037247455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3788006503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1598551"/>
                  </a:ext>
                </a:extLst>
              </a:tr>
              <a:tr h="358558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0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7483964"/>
                  </a:ext>
                </a:extLst>
              </a:tr>
              <a:tr h="358558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70704721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0.7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87096050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3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88911234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4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2103415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5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336339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6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5920281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7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6913832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6F19568-C6A3-4444-B27E-D486D9BF1CBB}"/>
              </a:ext>
            </a:extLst>
          </p:cNvPr>
          <p:cNvSpPr txBox="1"/>
          <p:nvPr/>
        </p:nvSpPr>
        <p:spPr>
          <a:xfrm>
            <a:off x="12322629" y="169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07A8D231-886A-3B4B-A28C-29F0F8B02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1084296"/>
              </p:ext>
            </p:extLst>
          </p:nvPr>
        </p:nvGraphicFramePr>
        <p:xfrm>
          <a:off x="6096000" y="1690688"/>
          <a:ext cx="5096362" cy="3012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79707">
                  <a:extLst>
                    <a:ext uri="{9D8B030D-6E8A-4147-A177-3AD203B41FA5}">
                      <a16:colId xmlns:a16="http://schemas.microsoft.com/office/drawing/2014/main" xmlns="" val="2661402622"/>
                    </a:ext>
                  </a:extLst>
                </a:gridCol>
                <a:gridCol w="579707">
                  <a:extLst>
                    <a:ext uri="{9D8B030D-6E8A-4147-A177-3AD203B41FA5}">
                      <a16:colId xmlns:a16="http://schemas.microsoft.com/office/drawing/2014/main" xmlns="" val="967186669"/>
                    </a:ext>
                  </a:extLst>
                </a:gridCol>
                <a:gridCol w="549462">
                  <a:extLst>
                    <a:ext uri="{9D8B030D-6E8A-4147-A177-3AD203B41FA5}">
                      <a16:colId xmlns:a16="http://schemas.microsoft.com/office/drawing/2014/main" xmlns="" val="2851566798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1838297603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704050004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2526333649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2160098433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4037247455"/>
                    </a:ext>
                  </a:extLst>
                </a:gridCol>
                <a:gridCol w="564581">
                  <a:extLst>
                    <a:ext uri="{9D8B030D-6E8A-4147-A177-3AD203B41FA5}">
                      <a16:colId xmlns:a16="http://schemas.microsoft.com/office/drawing/2014/main" xmlns="" val="3788006503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1598551"/>
                  </a:ext>
                </a:extLst>
              </a:tr>
              <a:tr h="358558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0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+mn-lt"/>
                      </a:endParaRP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0.65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0.42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0.24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7483964"/>
                  </a:ext>
                </a:extLst>
              </a:tr>
              <a:tr h="358558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0.65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70704721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0.7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87096050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3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0.24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0.51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88911234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4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0.65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0.42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0.24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2103415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5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0.65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336339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6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0.7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0.46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59202819"/>
                  </a:ext>
                </a:extLst>
              </a:tr>
              <a:tr h="310522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7</a:t>
                      </a:r>
                    </a:p>
                  </a:txBody>
                  <a:tcPr marL="53540" marR="53540" marT="26770" marB="26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0.24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0.51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0.33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0.58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0.9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+mn-lt"/>
                        </a:rPr>
                        <a:t>-</a:t>
                      </a:r>
                    </a:p>
                  </a:txBody>
                  <a:tcPr marL="53540" marR="53540" marT="26770" marB="26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69138329"/>
                  </a:ext>
                </a:extLst>
              </a:tr>
            </a:tbl>
          </a:graphicData>
        </a:graphic>
      </p:graphicFrame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1EFF954B-5E8F-E54F-B5E8-96ABDDB7DF50}"/>
              </a:ext>
            </a:extLst>
          </p:cNvPr>
          <p:cNvCxnSpPr>
            <a:cxnSpLocks/>
          </p:cNvCxnSpPr>
          <p:nvPr/>
        </p:nvCxnSpPr>
        <p:spPr>
          <a:xfrm flipV="1">
            <a:off x="2859554" y="2988883"/>
            <a:ext cx="0" cy="415745"/>
          </a:xfrm>
          <a:prstGeom prst="line">
            <a:avLst/>
          </a:prstGeom>
          <a:ln w="73025"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2E953B85-546A-CF44-9FB4-EB8ED8FF346C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3164637" y="3723011"/>
            <a:ext cx="559317" cy="1"/>
          </a:xfrm>
          <a:prstGeom prst="line">
            <a:avLst/>
          </a:prstGeom>
          <a:ln w="73025"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65925C6-9582-414C-A229-E18FA5FFDCF6}"/>
              </a:ext>
            </a:extLst>
          </p:cNvPr>
          <p:cNvSpPr txBox="1"/>
          <p:nvPr/>
        </p:nvSpPr>
        <p:spPr>
          <a:xfrm>
            <a:off x="1097099" y="5247546"/>
            <a:ext cx="10242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table of pairwise CNOT reliabilities, and per-qubit readout 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Device topology + average error =&gt; communication aware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Device topology + noise data =&gt; communication + noise aware</a:t>
            </a:r>
          </a:p>
        </p:txBody>
      </p:sp>
    </p:spTree>
    <p:extLst>
      <p:ext uri="{BB962C8B-B14F-4D97-AF65-F5344CB8AC3E}">
        <p14:creationId xmlns:p14="http://schemas.microsoft.com/office/powerpoint/2010/main" xmlns="" val="36336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3A923-0FAB-D34A-97B1-14BEEEF9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Vendor/Device Independent Passes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7EB9A0-D58F-6445-A6DB-258A02046CE6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7999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Mapping</a:t>
            </a:r>
          </a:p>
          <a:p>
            <a:r>
              <a:rPr lang="en-US" dirty="0" err="1" smtClean="0"/>
              <a:t>Satisfiability</a:t>
            </a:r>
            <a:r>
              <a:rPr lang="en-US" dirty="0" smtClean="0"/>
              <a:t> Modulo Theory (SMT) </a:t>
            </a:r>
            <a:r>
              <a:rPr lang="en-US" dirty="0"/>
              <a:t>optimization: map program using reliability matrix</a:t>
            </a:r>
          </a:p>
          <a:p>
            <a:r>
              <a:rPr lang="en-US" dirty="0">
                <a:solidFill>
                  <a:srgbClr val="FF0000"/>
                </a:solidFill>
              </a:rPr>
              <a:t>Reliability function: Maximize the minimum reliability of all operations</a:t>
            </a:r>
          </a:p>
          <a:p>
            <a:r>
              <a:rPr lang="en-US" dirty="0"/>
              <a:t>Faster than maximizing the product reliability</a:t>
            </a:r>
          </a:p>
          <a:p>
            <a:pPr marL="0" indent="0">
              <a:buNone/>
            </a:pPr>
            <a:r>
              <a:rPr lang="en-US" b="1" dirty="0"/>
              <a:t>Operation Orchestration</a:t>
            </a:r>
          </a:p>
          <a:p>
            <a:r>
              <a:rPr lang="en-US" dirty="0"/>
              <a:t>Topological-sort order</a:t>
            </a:r>
          </a:p>
          <a:p>
            <a:r>
              <a:rPr lang="en-US" dirty="0">
                <a:solidFill>
                  <a:srgbClr val="FF0000"/>
                </a:solidFill>
              </a:rPr>
              <a:t>Route non-adjacent CNOTs along most reliable path using the reliability matrix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93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6B8F6-1681-8144-9FB2-A2BF9A43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Vendor/Device Dependent Passes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760519-BDD4-DF43-90DC-7827E6B44BC7}"/>
              </a:ext>
            </a:extLst>
          </p:cNvPr>
          <p:cNvSpPr txBox="1">
            <a:spLocks/>
          </p:cNvSpPr>
          <p:nvPr/>
        </p:nvSpPr>
        <p:spPr>
          <a:xfrm>
            <a:off x="838200" y="3039532"/>
            <a:ext cx="1078552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Program IR: CNOTs + Single qubit gates</a:t>
            </a:r>
          </a:p>
          <a:p>
            <a:r>
              <a:rPr lang="en-US" b="1" dirty="0"/>
              <a:t>Translation pass: </a:t>
            </a:r>
            <a:r>
              <a:rPr lang="en-US" dirty="0"/>
              <a:t>Program gates </a:t>
            </a:r>
            <a:r>
              <a:rPr lang="en-US" dirty="0">
                <a:sym typeface="Wingdings" pitchFamily="2" charset="2"/>
              </a:rPr>
              <a:t> software-visible gates (ISA)</a:t>
            </a:r>
            <a:endParaRPr lang="en-US" dirty="0"/>
          </a:p>
          <a:p>
            <a:r>
              <a:rPr lang="en-US" b="1" dirty="0"/>
              <a:t>Gate orientation pass: </a:t>
            </a:r>
            <a:r>
              <a:rPr lang="en-US" dirty="0"/>
              <a:t>Adjust gate directions on IBM systems</a:t>
            </a:r>
            <a:endParaRPr lang="en-US" b="1" dirty="0"/>
          </a:p>
          <a:p>
            <a:r>
              <a:rPr lang="en-US" b="1" dirty="0"/>
              <a:t>Optimization pass: </a:t>
            </a:r>
            <a:r>
              <a:rPr lang="en-US" dirty="0"/>
              <a:t>Merge adjacent single-qubit rotation operations</a:t>
            </a:r>
            <a:endParaRPr lang="en-US" b="1" dirty="0"/>
          </a:p>
          <a:p>
            <a:r>
              <a:rPr lang="en-US" dirty="0"/>
              <a:t>Z gates are error-free on IBM, </a:t>
            </a:r>
            <a:r>
              <a:rPr lang="en-US" dirty="0" err="1"/>
              <a:t>Rigetti</a:t>
            </a:r>
            <a:r>
              <a:rPr lang="en-US" dirty="0"/>
              <a:t> and UMD machine</a:t>
            </a:r>
          </a:p>
          <a:p>
            <a:r>
              <a:rPr lang="en-US" dirty="0"/>
              <a:t>Express merged rotations in the form of Z-X-Z or Z-Y-Z rotations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3788" y="1690688"/>
            <a:ext cx="745966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658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Enablers of Quantum Speedups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923" y="1492769"/>
            <a:ext cx="9316110" cy="5643413"/>
          </a:xfrm>
        </p:spPr>
        <p:txBody>
          <a:bodyPr/>
          <a:lstStyle/>
          <a:p>
            <a:r>
              <a:rPr lang="en-US" i="1" dirty="0"/>
              <a:t>Superposition</a:t>
            </a:r>
            <a:r>
              <a:rPr lang="en-US" dirty="0"/>
              <a:t> of states within a quantum bit (qubit)</a:t>
            </a:r>
          </a:p>
          <a:p>
            <a:pPr lvl="1"/>
            <a:r>
              <a:rPr lang="en-US" dirty="0"/>
              <a:t>Large and probabilistic representation of possibilities</a:t>
            </a:r>
          </a:p>
          <a:p>
            <a:r>
              <a:rPr lang="en-US" i="1" dirty="0"/>
              <a:t>Entanglement</a:t>
            </a:r>
            <a:r>
              <a:rPr lang="en-US" dirty="0"/>
              <a:t> of states between qubits</a:t>
            </a:r>
          </a:p>
          <a:p>
            <a:pPr lvl="1"/>
            <a:r>
              <a:rPr lang="en-US" dirty="0"/>
              <a:t>Correlations between qubit states, once entangled.</a:t>
            </a:r>
          </a:p>
          <a:p>
            <a:pPr lvl="1"/>
            <a:r>
              <a:rPr lang="en-US" dirty="0"/>
              <a:t>Einstein: ”Spooky action at a distance”</a:t>
            </a:r>
          </a:p>
          <a:p>
            <a:pPr lvl="1"/>
            <a:r>
              <a:rPr lang="en-US" dirty="0"/>
              <a:t>Entangled correlations can be maintained even if qubits are physically distant (1400 </a:t>
            </a:r>
            <a:r>
              <a:rPr lang="en-US" dirty="0" err="1"/>
              <a:t>kms</a:t>
            </a:r>
            <a:r>
              <a:rPr lang="en-US" dirty="0"/>
              <a:t> distance record set last year)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01A085-BCF8-1A46-9C6F-BAABA2FF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23" y="4568691"/>
            <a:ext cx="2130552" cy="2130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4DFB7F-0A4D-974B-98AD-B4971F1F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475" y="4568691"/>
            <a:ext cx="2130552" cy="2130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31133E-1050-0443-B46D-2FBB5C403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72" y="273685"/>
            <a:ext cx="2130552" cy="213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586435-71E8-864F-AB02-03C9823B9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4" y="4549211"/>
            <a:ext cx="2130552" cy="21305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46B413E-993F-EB45-8486-97DB7344ECAF}"/>
              </a:ext>
            </a:extLst>
          </p:cNvPr>
          <p:cNvSpPr/>
          <p:nvPr/>
        </p:nvSpPr>
        <p:spPr>
          <a:xfrm>
            <a:off x="10221882" y="4819357"/>
            <a:ext cx="1689616" cy="15902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FE34BB-1D63-F645-A3C9-B5963C82011A}"/>
              </a:ext>
            </a:extLst>
          </p:cNvPr>
          <p:cNvSpPr txBox="1"/>
          <p:nvPr/>
        </p:nvSpPr>
        <p:spPr>
          <a:xfrm>
            <a:off x="10867757" y="5291322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B7D9696-5CB1-254C-B895-2074F19364C0}"/>
              </a:ext>
            </a:extLst>
          </p:cNvPr>
          <p:cNvSpPr/>
          <p:nvPr/>
        </p:nvSpPr>
        <p:spPr>
          <a:xfrm>
            <a:off x="10187440" y="543831"/>
            <a:ext cx="1689616" cy="15902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E1E1C6A-9918-4645-95E8-22E93ECD066B}"/>
              </a:ext>
            </a:extLst>
          </p:cNvPr>
          <p:cNvGrpSpPr/>
          <p:nvPr/>
        </p:nvGrpSpPr>
        <p:grpSpPr>
          <a:xfrm>
            <a:off x="9498255" y="2484784"/>
            <a:ext cx="1554059" cy="1984915"/>
            <a:chOff x="9359108" y="2484784"/>
            <a:chExt cx="1554059" cy="198491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DE0044F5-AE51-C14D-98B3-5B8002FC5C7F}"/>
                </a:ext>
              </a:extLst>
            </p:cNvPr>
            <p:cNvCxnSpPr/>
            <p:nvPr/>
          </p:nvCxnSpPr>
          <p:spPr>
            <a:xfrm>
              <a:off x="10913167" y="2484784"/>
              <a:ext cx="0" cy="1984915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34CA501-1D91-4948-BA03-11C6A3CD730E}"/>
                </a:ext>
              </a:extLst>
            </p:cNvPr>
            <p:cNvSpPr txBox="1"/>
            <p:nvPr/>
          </p:nvSpPr>
          <p:spPr>
            <a:xfrm>
              <a:off x="9359108" y="3059374"/>
              <a:ext cx="1520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Kilometers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FDEA0C0-E2E9-C945-8F2F-8871EB196FE0}"/>
              </a:ext>
            </a:extLst>
          </p:cNvPr>
          <p:cNvGrpSpPr/>
          <p:nvPr/>
        </p:nvGrpSpPr>
        <p:grpSpPr>
          <a:xfrm>
            <a:off x="712924" y="4469699"/>
            <a:ext cx="8513081" cy="2210064"/>
            <a:chOff x="712924" y="4469699"/>
            <a:chExt cx="8513081" cy="2210064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2799F4E5-BEDC-534E-A16F-ED68A31DBD2F}"/>
                </a:ext>
              </a:extLst>
            </p:cNvPr>
            <p:cNvSpPr/>
            <p:nvPr/>
          </p:nvSpPr>
          <p:spPr>
            <a:xfrm>
              <a:off x="712924" y="4469699"/>
              <a:ext cx="4261104" cy="2210064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54D8A30-BC2F-C64F-AA6B-D6158DF6CD97}"/>
                </a:ext>
              </a:extLst>
            </p:cNvPr>
            <p:cNvSpPr txBox="1"/>
            <p:nvPr/>
          </p:nvSpPr>
          <p:spPr>
            <a:xfrm>
              <a:off x="5011005" y="6131128"/>
              <a:ext cx="4215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Entangle.  (~ QC Gate operation)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84B9B9-0C69-3543-BD6A-8807E187A6B1}"/>
              </a:ext>
            </a:extLst>
          </p:cNvPr>
          <p:cNvSpPr txBox="1"/>
          <p:nvPr/>
        </p:nvSpPr>
        <p:spPr>
          <a:xfrm>
            <a:off x="712921" y="4760509"/>
            <a:ext cx="864261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Together, these properties support novel algorithms that can represent and explore large state spaces faster— sometimes exponentially faster—than classical computing.</a:t>
            </a:r>
          </a:p>
        </p:txBody>
      </p:sp>
    </p:spTree>
    <p:extLst>
      <p:ext uri="{BB962C8B-B14F-4D97-AF65-F5344CB8AC3E}">
        <p14:creationId xmlns:p14="http://schemas.microsoft.com/office/powerpoint/2010/main" xmlns="" val="3233773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/>
      <p:bldP spid="9" grpId="1"/>
      <p:bldP spid="12" grpId="0" animBg="1"/>
      <p:bldP spid="12" grpId="1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F1582-7D1C-5743-8829-9D473455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18DA05-4083-684C-A10F-5E46CA2008D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3672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Scaffold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LLVM IR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TriQ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IBM, </a:t>
            </a:r>
            <a:r>
              <a:rPr lang="en-US" dirty="0" err="1"/>
              <a:t>Rigetti</a:t>
            </a:r>
            <a:r>
              <a:rPr lang="en-US" dirty="0"/>
              <a:t>, UMD TI ASM</a:t>
            </a:r>
          </a:p>
          <a:p>
            <a:r>
              <a:rPr lang="en-US" dirty="0"/>
              <a:t>Different variants of </a:t>
            </a:r>
            <a:r>
              <a:rPr lang="en-US" dirty="0" err="1"/>
              <a:t>TriQ</a:t>
            </a:r>
            <a:r>
              <a:rPr lang="en-US" dirty="0"/>
              <a:t> to test design choices</a:t>
            </a:r>
          </a:p>
          <a:p>
            <a:r>
              <a:rPr lang="en-US" dirty="0"/>
              <a:t>12 benchmarks + sequences of </a:t>
            </a:r>
            <a:r>
              <a:rPr lang="en-US" dirty="0" err="1"/>
              <a:t>Fredkin</a:t>
            </a:r>
            <a:r>
              <a:rPr lang="en-US" dirty="0"/>
              <a:t> and </a:t>
            </a:r>
            <a:r>
              <a:rPr lang="en-US" dirty="0" err="1"/>
              <a:t>Toffoli</a:t>
            </a:r>
            <a:r>
              <a:rPr lang="en-US" dirty="0"/>
              <a:t> gates</a:t>
            </a:r>
          </a:p>
          <a:p>
            <a:r>
              <a:rPr lang="en-US" dirty="0"/>
              <a:t>Machines: </a:t>
            </a:r>
          </a:p>
          <a:p>
            <a:pPr lvl="1"/>
            <a:r>
              <a:rPr lang="en-US" dirty="0"/>
              <a:t>IBM: 5Q, 14Q, 16Q </a:t>
            </a:r>
          </a:p>
          <a:p>
            <a:pPr lvl="1"/>
            <a:r>
              <a:rPr lang="en-US" dirty="0" err="1"/>
              <a:t>Rigetti</a:t>
            </a:r>
            <a:r>
              <a:rPr lang="en-US" dirty="0"/>
              <a:t> Agave 4Q, Aspen1 16Q</a:t>
            </a:r>
          </a:p>
          <a:p>
            <a:pPr lvl="1"/>
            <a:r>
              <a:rPr lang="en-US" dirty="0"/>
              <a:t>UMD TI 5Q</a:t>
            </a:r>
          </a:p>
          <a:p>
            <a:r>
              <a:rPr lang="en-US" dirty="0"/>
              <a:t>Metrics: Gate count, Success rate</a:t>
            </a:r>
          </a:p>
          <a:p>
            <a:pPr lvl="1"/>
            <a:r>
              <a:rPr lang="en-US" dirty="0"/>
              <a:t>8192 trials on IBM, </a:t>
            </a:r>
            <a:r>
              <a:rPr lang="en-US" dirty="0" err="1"/>
              <a:t>Rigetti</a:t>
            </a:r>
            <a:r>
              <a:rPr lang="en-US" dirty="0"/>
              <a:t>. 5000 trials on UMD TI</a:t>
            </a:r>
          </a:p>
        </p:txBody>
      </p:sp>
    </p:spTree>
    <p:extLst>
      <p:ext uri="{BB962C8B-B14F-4D97-AF65-F5344CB8AC3E}">
        <p14:creationId xmlns:p14="http://schemas.microsoft.com/office/powerpoint/2010/main" xmlns="" val="11803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10A54-7043-F348-87C1-77FAEC8F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2766218"/>
            <a:ext cx="5257800" cy="1325563"/>
          </a:xfrm>
        </p:spPr>
        <p:txBody>
          <a:bodyPr/>
          <a:lstStyle/>
          <a:p>
            <a:r>
              <a:rPr lang="en-US" dirty="0"/>
              <a:t>Software-Visible Gates</a:t>
            </a:r>
          </a:p>
        </p:txBody>
      </p:sp>
    </p:spTree>
    <p:extLst>
      <p:ext uri="{BB962C8B-B14F-4D97-AF65-F5344CB8AC3E}">
        <p14:creationId xmlns:p14="http://schemas.microsoft.com/office/powerpoint/2010/main" xmlns="" val="28546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3A7CA-A76D-2C43-8F6C-CCF5F9EB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Optimizations using native gates 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yields lower gate count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7F5F4841-2367-054B-A248-B0AD20400E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3229388"/>
              </p:ext>
            </p:extLst>
          </p:nvPr>
        </p:nvGraphicFramePr>
        <p:xfrm>
          <a:off x="1163170" y="1504250"/>
          <a:ext cx="9865659" cy="372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6D9A7C20-8489-B543-A4BC-5AF8E6CACBBB}"/>
              </a:ext>
            </a:extLst>
          </p:cNvPr>
          <p:cNvSpPr txBox="1">
            <a:spLocks/>
          </p:cNvSpPr>
          <p:nvPr/>
        </p:nvSpPr>
        <p:spPr>
          <a:xfrm>
            <a:off x="1163170" y="5353750"/>
            <a:ext cx="10836729" cy="13255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1.4x reduction in native 1Q gate count on IBMQ14</a:t>
            </a:r>
          </a:p>
          <a:p>
            <a:r>
              <a:rPr lang="en-US" dirty="0"/>
              <a:t>Reduce op count + exploit error-free Z operations</a:t>
            </a:r>
          </a:p>
          <a:p>
            <a:r>
              <a:rPr lang="en-US" dirty="0"/>
              <a:t>Up to 1.26x improvement in success rates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74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3A7CA-A76D-2C43-8F6C-CCF5F9EB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Powerful native gates can be exploited to reduce gate count</a:t>
            </a:r>
            <a:endParaRPr lang="en-US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3229DE04-DE21-0D4A-BB54-EA3229B2B7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6799441"/>
              </p:ext>
            </p:extLst>
          </p:nvPr>
        </p:nvGraphicFramePr>
        <p:xfrm>
          <a:off x="1093692" y="1569665"/>
          <a:ext cx="10260108" cy="35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02A3FC6-0215-F24C-8B10-9E1D2CC3AE3A}"/>
              </a:ext>
            </a:extLst>
          </p:cNvPr>
          <p:cNvSpPr txBox="1">
            <a:spLocks/>
          </p:cNvSpPr>
          <p:nvPr/>
        </p:nvSpPr>
        <p:spPr>
          <a:xfrm>
            <a:off x="1163170" y="5150225"/>
            <a:ext cx="10836729" cy="152908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1.6x reduction in native 1Q gate count on UMD </a:t>
            </a:r>
          </a:p>
          <a:p>
            <a:r>
              <a:rPr lang="en-US" dirty="0"/>
              <a:t>UMD offers an arbitrary rotation gate allowing more operations to merged.</a:t>
            </a:r>
          </a:p>
          <a:p>
            <a:r>
              <a:rPr lang="en-US" b="1" dirty="0"/>
              <a:t>Expose native gates to software for lower gate count and higher success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0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10A54-7043-F348-87C1-77FAEC8F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804" y="2766218"/>
            <a:ext cx="4074276" cy="1325563"/>
          </a:xfrm>
        </p:spPr>
        <p:txBody>
          <a:bodyPr/>
          <a:lstStyle/>
          <a:p>
            <a:pPr algn="ctr"/>
            <a:r>
              <a:rPr lang="en-US" dirty="0"/>
              <a:t>Communication Topology</a:t>
            </a:r>
          </a:p>
        </p:txBody>
      </p:sp>
    </p:spTree>
    <p:extLst>
      <p:ext uri="{BB962C8B-B14F-4D97-AF65-F5344CB8AC3E}">
        <p14:creationId xmlns:p14="http://schemas.microsoft.com/office/powerpoint/2010/main" xmlns="" val="41652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8922CD-5CA8-2746-A138-06E18DD8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+ HW topology match matters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2ED16F7-B0A3-784E-BAE5-B4BCD9A40669}"/>
              </a:ext>
            </a:extLst>
          </p:cNvPr>
          <p:cNvGrpSpPr/>
          <p:nvPr/>
        </p:nvGrpSpPr>
        <p:grpSpPr>
          <a:xfrm>
            <a:off x="1767375" y="3965035"/>
            <a:ext cx="1201213" cy="882113"/>
            <a:chOff x="4861392" y="2822574"/>
            <a:chExt cx="1234608" cy="9066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A31D577E-9A9F-C244-9BF3-F85D423D1D7F}"/>
                </a:ext>
              </a:extLst>
            </p:cNvPr>
            <p:cNvSpPr/>
            <p:nvPr/>
          </p:nvSpPr>
          <p:spPr>
            <a:xfrm>
              <a:off x="4861392" y="282257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48C971A-34B0-CE4E-9426-AC068BD71A07}"/>
                </a:ext>
              </a:extLst>
            </p:cNvPr>
            <p:cNvSpPr/>
            <p:nvPr/>
          </p:nvSpPr>
          <p:spPr>
            <a:xfrm>
              <a:off x="5380859" y="282257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Oval 5">
              <a:extLst>
                <a:ext uri="{FF2B5EF4-FFF2-40B4-BE49-F238E27FC236}">
                  <a16:creationId xmlns:a16="http://schemas.microsoft.com/office/drawing/2014/main" xmlns="" id="{8F067DC9-164E-3145-BC5E-40266DD9265A}"/>
                </a:ext>
              </a:extLst>
            </p:cNvPr>
            <p:cNvSpPr/>
            <p:nvPr/>
          </p:nvSpPr>
          <p:spPr>
            <a:xfrm>
              <a:off x="5884985" y="2822574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27F034D-8ACB-AC43-A451-E9ED3720DDE0}"/>
                </a:ext>
              </a:extLst>
            </p:cNvPr>
            <p:cNvSpPr/>
            <p:nvPr/>
          </p:nvSpPr>
          <p:spPr>
            <a:xfrm>
              <a:off x="4861392" y="351819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Oval 7">
              <a:extLst>
                <a:ext uri="{FF2B5EF4-FFF2-40B4-BE49-F238E27FC236}">
                  <a16:creationId xmlns:a16="http://schemas.microsoft.com/office/drawing/2014/main" xmlns="" id="{7B984B07-AEE2-494D-9B68-FE04D90FAA66}"/>
                </a:ext>
              </a:extLst>
            </p:cNvPr>
            <p:cNvSpPr/>
            <p:nvPr/>
          </p:nvSpPr>
          <p:spPr>
            <a:xfrm>
              <a:off x="5380859" y="3518194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Oval 8">
              <a:extLst>
                <a:ext uri="{FF2B5EF4-FFF2-40B4-BE49-F238E27FC236}">
                  <a16:creationId xmlns:a16="http://schemas.microsoft.com/office/drawing/2014/main" xmlns="" id="{628DEC10-1D02-E544-A515-5D112D000517}"/>
                </a:ext>
              </a:extLst>
            </p:cNvPr>
            <p:cNvSpPr/>
            <p:nvPr/>
          </p:nvSpPr>
          <p:spPr>
            <a:xfrm>
              <a:off x="5884985" y="3518193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C06D6824-55CB-7B41-AAB2-22099A48E8D0}"/>
                </a:ext>
              </a:extLst>
            </p:cNvPr>
            <p:cNvSpPr/>
            <p:nvPr/>
          </p:nvSpPr>
          <p:spPr>
            <a:xfrm>
              <a:off x="4861392" y="317717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" name="Oval 10">
              <a:extLst>
                <a:ext uri="{FF2B5EF4-FFF2-40B4-BE49-F238E27FC236}">
                  <a16:creationId xmlns:a16="http://schemas.microsoft.com/office/drawing/2014/main" xmlns="" id="{3B502655-69BD-9740-8850-44D57A0E1816}"/>
                </a:ext>
              </a:extLst>
            </p:cNvPr>
            <p:cNvSpPr/>
            <p:nvPr/>
          </p:nvSpPr>
          <p:spPr>
            <a:xfrm>
              <a:off x="5884985" y="317716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AC410A9-6241-2B4B-8BB4-107AC609CCA4}"/>
                </a:ext>
              </a:extLst>
            </p:cNvPr>
            <p:cNvCxnSpPr>
              <a:cxnSpLocks/>
              <a:stCxn id="5" idx="2"/>
              <a:endCxn id="4" idx="6"/>
            </p:cNvCxnSpPr>
            <p:nvPr/>
          </p:nvCxnSpPr>
          <p:spPr>
            <a:xfrm flipH="1">
              <a:off x="5072407" y="2928083"/>
              <a:ext cx="30845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99382C1-64C1-CA48-867E-6956438A80C7}"/>
                </a:ext>
              </a:extLst>
            </p:cNvPr>
            <p:cNvCxnSpPr>
              <a:cxnSpLocks/>
              <a:stCxn id="6" idx="2"/>
              <a:endCxn id="5" idx="6"/>
            </p:cNvCxnSpPr>
            <p:nvPr/>
          </p:nvCxnSpPr>
          <p:spPr>
            <a:xfrm flipH="1">
              <a:off x="5591874" y="2928082"/>
              <a:ext cx="293111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89B5A597-7B2D-2B4C-9104-FECBCF491004}"/>
                </a:ext>
              </a:extLst>
            </p:cNvPr>
            <p:cNvCxnSpPr>
              <a:cxnSpLocks/>
              <a:stCxn id="6" idx="4"/>
              <a:endCxn id="11" idx="0"/>
            </p:cNvCxnSpPr>
            <p:nvPr/>
          </p:nvCxnSpPr>
          <p:spPr>
            <a:xfrm>
              <a:off x="5990493" y="3033589"/>
              <a:ext cx="0" cy="143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891C18A3-E06D-5C4C-BA39-E283B94A71F2}"/>
                </a:ext>
              </a:extLst>
            </p:cNvPr>
            <p:cNvCxnSpPr>
              <a:cxnSpLocks/>
              <a:stCxn id="11" idx="4"/>
              <a:endCxn id="9" idx="0"/>
            </p:cNvCxnSpPr>
            <p:nvPr/>
          </p:nvCxnSpPr>
          <p:spPr>
            <a:xfrm>
              <a:off x="5990493" y="3388183"/>
              <a:ext cx="0" cy="130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C7E666E-6BF8-8241-B130-7E5790E0A574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 flipV="1">
              <a:off x="5591874" y="3623701"/>
              <a:ext cx="293111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3642B04-4F14-2849-AB5B-629E02333599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 flipV="1">
              <a:off x="5072407" y="3623702"/>
              <a:ext cx="30845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284F8D2-72EE-FF44-BD8C-C973A493E94A}"/>
                </a:ext>
              </a:extLst>
            </p:cNvPr>
            <p:cNvCxnSpPr>
              <a:cxnSpLocks/>
              <a:stCxn id="4" idx="4"/>
              <a:endCxn id="10" idx="0"/>
            </p:cNvCxnSpPr>
            <p:nvPr/>
          </p:nvCxnSpPr>
          <p:spPr>
            <a:xfrm>
              <a:off x="4966900" y="3033591"/>
              <a:ext cx="0" cy="143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0E2360A0-30CF-F14F-9963-12BF0AADB124}"/>
                </a:ext>
              </a:extLst>
            </p:cNvPr>
            <p:cNvCxnSpPr>
              <a:cxnSpLocks/>
              <a:stCxn id="10" idx="4"/>
              <a:endCxn id="7" idx="0"/>
            </p:cNvCxnSpPr>
            <p:nvPr/>
          </p:nvCxnSpPr>
          <p:spPr>
            <a:xfrm>
              <a:off x="4966900" y="3388185"/>
              <a:ext cx="0" cy="130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504B29-3ED2-BD46-9728-F1CE667955FA}"/>
              </a:ext>
            </a:extLst>
          </p:cNvPr>
          <p:cNvGrpSpPr/>
          <p:nvPr/>
        </p:nvGrpSpPr>
        <p:grpSpPr>
          <a:xfrm>
            <a:off x="4105059" y="3928648"/>
            <a:ext cx="4046906" cy="839469"/>
            <a:chOff x="993095" y="4948619"/>
            <a:chExt cx="3372000" cy="67030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AA45042-61D8-F342-972E-55EC037F955B}"/>
                </a:ext>
              </a:extLst>
            </p:cNvPr>
            <p:cNvSpPr/>
            <p:nvPr/>
          </p:nvSpPr>
          <p:spPr>
            <a:xfrm>
              <a:off x="993095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C631F85-6639-F64C-818A-058E72D863E5}"/>
                </a:ext>
              </a:extLst>
            </p:cNvPr>
            <p:cNvSpPr/>
            <p:nvPr/>
          </p:nvSpPr>
          <p:spPr>
            <a:xfrm>
              <a:off x="14502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6138A15-5F67-AA45-863A-74CAD6C310F1}"/>
                </a:ext>
              </a:extLst>
            </p:cNvPr>
            <p:cNvSpPr/>
            <p:nvPr/>
          </p:nvSpPr>
          <p:spPr>
            <a:xfrm>
              <a:off x="14502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E76788C-B0C1-3649-9AA6-64CDDEF62E26}"/>
                </a:ext>
              </a:extLst>
            </p:cNvPr>
            <p:cNvSpPr/>
            <p:nvPr/>
          </p:nvSpPr>
          <p:spPr>
            <a:xfrm>
              <a:off x="1907495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9A7A0C7D-6809-9244-A27F-18A0E9FFD97D}"/>
                </a:ext>
              </a:extLst>
            </p:cNvPr>
            <p:cNvSpPr/>
            <p:nvPr/>
          </p:nvSpPr>
          <p:spPr>
            <a:xfrm>
              <a:off x="2364695" y="494861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BF7382C-89FC-E64A-A229-8CAD9387538C}"/>
                </a:ext>
              </a:extLst>
            </p:cNvPr>
            <p:cNvSpPr/>
            <p:nvPr/>
          </p:nvSpPr>
          <p:spPr>
            <a:xfrm>
              <a:off x="1907495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3AFC90E4-7687-4C41-980D-09D27476F616}"/>
                </a:ext>
              </a:extLst>
            </p:cNvPr>
            <p:cNvSpPr/>
            <p:nvPr/>
          </p:nvSpPr>
          <p:spPr>
            <a:xfrm>
              <a:off x="2364695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003A5D7-17F6-D34A-B7DE-BE7512F6E6DE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 flipV="1">
              <a:off x="1204110" y="5054128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F5EFE41D-DA34-594E-95BC-EECD02D1AB57}"/>
                </a:ext>
              </a:extLst>
            </p:cNvPr>
            <p:cNvCxnSpPr>
              <a:cxnSpLocks/>
              <a:stCxn id="23" idx="6"/>
              <a:endCxn id="26" idx="2"/>
            </p:cNvCxnSpPr>
            <p:nvPr/>
          </p:nvCxnSpPr>
          <p:spPr>
            <a:xfrm>
              <a:off x="1661310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5BD4495C-00C3-8E47-B4AA-3B5E5B333D7F}"/>
                </a:ext>
              </a:extLst>
            </p:cNvPr>
            <p:cNvCxnSpPr>
              <a:cxnSpLocks/>
              <a:stCxn id="26" idx="6"/>
              <a:endCxn id="27" idx="2"/>
            </p:cNvCxnSpPr>
            <p:nvPr/>
          </p:nvCxnSpPr>
          <p:spPr>
            <a:xfrm flipV="1">
              <a:off x="2118510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AE8ED90-77E9-7844-9F76-BA2F3108E549}"/>
                </a:ext>
              </a:extLst>
            </p:cNvPr>
            <p:cNvCxnSpPr>
              <a:cxnSpLocks/>
              <a:stCxn id="25" idx="4"/>
              <a:endCxn id="27" idx="0"/>
            </p:cNvCxnSpPr>
            <p:nvPr/>
          </p:nvCxnSpPr>
          <p:spPr>
            <a:xfrm>
              <a:off x="2470203" y="5159634"/>
              <a:ext cx="0" cy="248273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DAA4D23-057B-CB4C-99E0-7615942DC6D1}"/>
                </a:ext>
              </a:extLst>
            </p:cNvPr>
            <p:cNvCxnSpPr>
              <a:cxnSpLocks/>
              <a:stCxn id="24" idx="6"/>
              <a:endCxn id="25" idx="2"/>
            </p:cNvCxnSpPr>
            <p:nvPr/>
          </p:nvCxnSpPr>
          <p:spPr>
            <a:xfrm flipV="1">
              <a:off x="2118510" y="5054127"/>
              <a:ext cx="246185" cy="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4550B9B-FD0F-8341-8FC8-A500F234EC57}"/>
                </a:ext>
              </a:extLst>
            </p:cNvPr>
            <p:cNvCxnSpPr>
              <a:cxnSpLocks/>
              <a:stCxn id="22" idx="6"/>
              <a:endCxn id="24" idx="2"/>
            </p:cNvCxnSpPr>
            <p:nvPr/>
          </p:nvCxnSpPr>
          <p:spPr>
            <a:xfrm>
              <a:off x="1661310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D1A00B0-87DA-F547-822D-A56F971739F1}"/>
                </a:ext>
              </a:extLst>
            </p:cNvPr>
            <p:cNvCxnSpPr>
              <a:cxnSpLocks/>
              <a:stCxn id="22" idx="4"/>
              <a:endCxn id="23" idx="0"/>
            </p:cNvCxnSpPr>
            <p:nvPr/>
          </p:nvCxnSpPr>
          <p:spPr>
            <a:xfrm>
              <a:off x="1555803" y="5159635"/>
              <a:ext cx="0" cy="248273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AEAA1B2-5E38-0146-9708-A0631A728D1E}"/>
                </a:ext>
              </a:extLst>
            </p:cNvPr>
            <p:cNvCxnSpPr>
              <a:cxnSpLocks/>
              <a:stCxn id="24" idx="4"/>
              <a:endCxn id="26" idx="0"/>
            </p:cNvCxnSpPr>
            <p:nvPr/>
          </p:nvCxnSpPr>
          <p:spPr>
            <a:xfrm>
              <a:off x="2013003" y="5159635"/>
              <a:ext cx="0" cy="248273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847B900-1530-F04E-871B-2AC25A8080B2}"/>
                </a:ext>
              </a:extLst>
            </p:cNvPr>
            <p:cNvSpPr/>
            <p:nvPr/>
          </p:nvSpPr>
          <p:spPr>
            <a:xfrm>
              <a:off x="2782480" y="4948621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6AD8F019-FFDC-CD43-B774-4CA557132B18}"/>
                </a:ext>
              </a:extLst>
            </p:cNvPr>
            <p:cNvSpPr/>
            <p:nvPr/>
          </p:nvSpPr>
          <p:spPr>
            <a:xfrm>
              <a:off x="32396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EDD65796-3FEF-6D45-88AA-0C9A76A51CB9}"/>
                </a:ext>
              </a:extLst>
            </p:cNvPr>
            <p:cNvSpPr/>
            <p:nvPr/>
          </p:nvSpPr>
          <p:spPr>
            <a:xfrm>
              <a:off x="2782480" y="5407909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B7DE6F98-403A-FC48-AD83-F41CCC038970}"/>
                </a:ext>
              </a:extLst>
            </p:cNvPr>
            <p:cNvSpPr/>
            <p:nvPr/>
          </p:nvSpPr>
          <p:spPr>
            <a:xfrm>
              <a:off x="32396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9FD8E52-0646-7E48-AB5B-7F78B00A6C1D}"/>
                </a:ext>
              </a:extLst>
            </p:cNvPr>
            <p:cNvSpPr/>
            <p:nvPr/>
          </p:nvSpPr>
          <p:spPr>
            <a:xfrm>
              <a:off x="3696880" y="4948620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CC080FE-E3D8-2C41-A319-C61BDF3C3F9C}"/>
                </a:ext>
              </a:extLst>
            </p:cNvPr>
            <p:cNvSpPr/>
            <p:nvPr/>
          </p:nvSpPr>
          <p:spPr>
            <a:xfrm>
              <a:off x="3696880" y="5407908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B6C84DD-0BF7-F84A-96E4-7033570F78D6}"/>
                </a:ext>
              </a:extLst>
            </p:cNvPr>
            <p:cNvSpPr/>
            <p:nvPr/>
          </p:nvSpPr>
          <p:spPr>
            <a:xfrm>
              <a:off x="4154080" y="5407907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8B7098F-D2A7-394A-A043-13172464380F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 flipV="1">
              <a:off x="2993495" y="5054128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6C75715F-14FB-BE49-A1B2-A267A73A6951}"/>
                </a:ext>
              </a:extLst>
            </p:cNvPr>
            <p:cNvCxnSpPr>
              <a:cxnSpLocks/>
              <a:stCxn id="36" idx="4"/>
              <a:endCxn id="38" idx="0"/>
            </p:cNvCxnSpPr>
            <p:nvPr/>
          </p:nvCxnSpPr>
          <p:spPr>
            <a:xfrm>
              <a:off x="2887988" y="5159636"/>
              <a:ext cx="0" cy="248273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2B1DB837-374C-3846-A81C-96759E91CDAD}"/>
                </a:ext>
              </a:extLst>
            </p:cNvPr>
            <p:cNvCxnSpPr>
              <a:cxnSpLocks/>
              <a:stCxn id="38" idx="6"/>
              <a:endCxn id="39" idx="2"/>
            </p:cNvCxnSpPr>
            <p:nvPr/>
          </p:nvCxnSpPr>
          <p:spPr>
            <a:xfrm flipV="1">
              <a:off x="2993495" y="5513416"/>
              <a:ext cx="246185" cy="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6C487169-5195-2447-A2E6-F873F83305D9}"/>
                </a:ext>
              </a:extLst>
            </p:cNvPr>
            <p:cNvCxnSpPr>
              <a:cxnSpLocks/>
              <a:stCxn id="39" idx="6"/>
              <a:endCxn id="41" idx="2"/>
            </p:cNvCxnSpPr>
            <p:nvPr/>
          </p:nvCxnSpPr>
          <p:spPr>
            <a:xfrm>
              <a:off x="3450695" y="5513416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9B91B3AA-A987-DC4F-965B-F6F3376A132F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3907895" y="5513415"/>
              <a:ext cx="246185" cy="1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6BE542BE-E139-EF4C-B536-0FCE27B6218E}"/>
                </a:ext>
              </a:extLst>
            </p:cNvPr>
            <p:cNvCxnSpPr>
              <a:cxnSpLocks/>
              <a:stCxn id="37" idx="6"/>
              <a:endCxn id="40" idx="2"/>
            </p:cNvCxnSpPr>
            <p:nvPr/>
          </p:nvCxnSpPr>
          <p:spPr>
            <a:xfrm>
              <a:off x="3450695" y="5054128"/>
              <a:ext cx="246185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AF676CD2-C3F3-B647-8558-342469E846F6}"/>
                </a:ext>
              </a:extLst>
            </p:cNvPr>
            <p:cNvCxnSpPr>
              <a:cxnSpLocks/>
              <a:stCxn id="37" idx="4"/>
              <a:endCxn id="39" idx="0"/>
            </p:cNvCxnSpPr>
            <p:nvPr/>
          </p:nvCxnSpPr>
          <p:spPr>
            <a:xfrm>
              <a:off x="33451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E70085B1-D103-B540-8E6C-E72F693DA5B7}"/>
                </a:ext>
              </a:extLst>
            </p:cNvPr>
            <p:cNvCxnSpPr>
              <a:cxnSpLocks/>
              <a:stCxn id="40" idx="4"/>
              <a:endCxn id="41" idx="0"/>
            </p:cNvCxnSpPr>
            <p:nvPr/>
          </p:nvCxnSpPr>
          <p:spPr>
            <a:xfrm>
              <a:off x="3802388" y="5159635"/>
              <a:ext cx="0" cy="24827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53A08D59-D71B-054C-98B6-F44909E10DB6}"/>
                </a:ext>
              </a:extLst>
            </p:cNvPr>
            <p:cNvCxnSpPr>
              <a:cxnSpLocks/>
              <a:stCxn id="25" idx="6"/>
              <a:endCxn id="36" idx="2"/>
            </p:cNvCxnSpPr>
            <p:nvPr/>
          </p:nvCxnSpPr>
          <p:spPr>
            <a:xfrm>
              <a:off x="2575710" y="5054127"/>
              <a:ext cx="206770" cy="2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09A5CFE6-74CA-6A4F-9E90-399A5B490BCE}"/>
                </a:ext>
              </a:extLst>
            </p:cNvPr>
            <p:cNvCxnSpPr>
              <a:cxnSpLocks/>
              <a:stCxn id="27" idx="6"/>
              <a:endCxn id="38" idx="2"/>
            </p:cNvCxnSpPr>
            <p:nvPr/>
          </p:nvCxnSpPr>
          <p:spPr>
            <a:xfrm>
              <a:off x="2575710" y="5513415"/>
              <a:ext cx="206770" cy="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CE53396-C553-A642-965F-A24CCB6C6F8F}"/>
              </a:ext>
            </a:extLst>
          </p:cNvPr>
          <p:cNvGrpSpPr/>
          <p:nvPr/>
        </p:nvGrpSpPr>
        <p:grpSpPr>
          <a:xfrm>
            <a:off x="9557825" y="3838457"/>
            <a:ext cx="948264" cy="943160"/>
            <a:chOff x="5315733" y="2852865"/>
            <a:chExt cx="1052431" cy="104676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C6202D1E-A43C-7948-B895-CAA36C79E044}"/>
                </a:ext>
              </a:extLst>
            </p:cNvPr>
            <p:cNvSpPr/>
            <p:nvPr/>
          </p:nvSpPr>
          <p:spPr>
            <a:xfrm>
              <a:off x="5757350" y="285286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2739A9AF-496D-1849-906E-63821322FFC7}"/>
                </a:ext>
              </a:extLst>
            </p:cNvPr>
            <p:cNvSpPr/>
            <p:nvPr/>
          </p:nvSpPr>
          <p:spPr>
            <a:xfrm>
              <a:off x="5315733" y="3217986"/>
              <a:ext cx="211014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69AF7D5D-42B0-1E4D-B71B-F443916B0A0B}"/>
                </a:ext>
              </a:extLst>
            </p:cNvPr>
            <p:cNvSpPr/>
            <p:nvPr/>
          </p:nvSpPr>
          <p:spPr>
            <a:xfrm>
              <a:off x="5421240" y="368861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2AB39887-B823-294F-A060-5B4260B982D7}"/>
                </a:ext>
              </a:extLst>
            </p:cNvPr>
            <p:cNvSpPr/>
            <p:nvPr/>
          </p:nvSpPr>
          <p:spPr>
            <a:xfrm>
              <a:off x="6051641" y="3688616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0AAFA786-38BE-2341-8830-0FFD69723291}"/>
                </a:ext>
              </a:extLst>
            </p:cNvPr>
            <p:cNvSpPr/>
            <p:nvPr/>
          </p:nvSpPr>
          <p:spPr>
            <a:xfrm>
              <a:off x="6157149" y="3217985"/>
              <a:ext cx="211015" cy="21101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81836B80-69C9-5F4D-B6D8-F78BF32B7411}"/>
                </a:ext>
              </a:extLst>
            </p:cNvPr>
            <p:cNvCxnSpPr>
              <a:cxnSpLocks/>
              <a:stCxn id="54" idx="6"/>
              <a:endCxn id="58" idx="0"/>
            </p:cNvCxnSpPr>
            <p:nvPr/>
          </p:nvCxnSpPr>
          <p:spPr>
            <a:xfrm>
              <a:off x="5968365" y="2958373"/>
              <a:ext cx="294292" cy="259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0B672B7-DE1E-C042-B032-CA145A152916}"/>
                </a:ext>
              </a:extLst>
            </p:cNvPr>
            <p:cNvCxnSpPr>
              <a:cxnSpLocks/>
              <a:stCxn id="54" idx="2"/>
              <a:endCxn id="55" idx="0"/>
            </p:cNvCxnSpPr>
            <p:nvPr/>
          </p:nvCxnSpPr>
          <p:spPr>
            <a:xfrm flipH="1">
              <a:off x="5421240" y="2958373"/>
              <a:ext cx="336110" cy="259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A1C1222-1F5C-8449-B62C-097D61211E2A}"/>
                </a:ext>
              </a:extLst>
            </p:cNvPr>
            <p:cNvCxnSpPr>
              <a:cxnSpLocks/>
              <a:stCxn id="55" idx="3"/>
              <a:endCxn id="56" idx="1"/>
            </p:cNvCxnSpPr>
            <p:nvPr/>
          </p:nvCxnSpPr>
          <p:spPr>
            <a:xfrm>
              <a:off x="5346635" y="3398099"/>
              <a:ext cx="105507" cy="321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7F9184A4-6130-7846-8F38-ECC3A3255497}"/>
                </a:ext>
              </a:extLst>
            </p:cNvPr>
            <p:cNvCxnSpPr>
              <a:cxnSpLocks/>
              <a:stCxn id="57" idx="3"/>
              <a:endCxn id="56" idx="5"/>
            </p:cNvCxnSpPr>
            <p:nvPr/>
          </p:nvCxnSpPr>
          <p:spPr>
            <a:xfrm flipH="1">
              <a:off x="5601353" y="3868729"/>
              <a:ext cx="4811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CB560823-4065-B64E-9D91-763978129424}"/>
                </a:ext>
              </a:extLst>
            </p:cNvPr>
            <p:cNvCxnSpPr>
              <a:cxnSpLocks/>
              <a:stCxn id="58" idx="5"/>
              <a:endCxn id="57" idx="7"/>
            </p:cNvCxnSpPr>
            <p:nvPr/>
          </p:nvCxnSpPr>
          <p:spPr>
            <a:xfrm flipH="1">
              <a:off x="6231754" y="3398098"/>
              <a:ext cx="105508" cy="32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A6F10C5C-B1D8-2E42-929E-37BA1B903C1F}"/>
                </a:ext>
              </a:extLst>
            </p:cNvPr>
            <p:cNvCxnSpPr>
              <a:cxnSpLocks/>
              <a:stCxn id="58" idx="2"/>
              <a:endCxn id="55" idx="6"/>
            </p:cNvCxnSpPr>
            <p:nvPr/>
          </p:nvCxnSpPr>
          <p:spPr>
            <a:xfrm flipH="1">
              <a:off x="5526747" y="3323493"/>
              <a:ext cx="63040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1D122C38-2A26-5541-918F-E79172059AD7}"/>
                </a:ext>
              </a:extLst>
            </p:cNvPr>
            <p:cNvCxnSpPr>
              <a:cxnSpLocks/>
              <a:stCxn id="57" idx="1"/>
              <a:endCxn id="55" idx="5"/>
            </p:cNvCxnSpPr>
            <p:nvPr/>
          </p:nvCxnSpPr>
          <p:spPr>
            <a:xfrm flipH="1" flipV="1">
              <a:off x="5495845" y="3398099"/>
              <a:ext cx="586698" cy="321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729E447D-C456-5C49-AB31-FB40AE43D0B9}"/>
                </a:ext>
              </a:extLst>
            </p:cNvPr>
            <p:cNvCxnSpPr>
              <a:cxnSpLocks/>
              <a:stCxn id="57" idx="0"/>
              <a:endCxn id="54" idx="5"/>
            </p:cNvCxnSpPr>
            <p:nvPr/>
          </p:nvCxnSpPr>
          <p:spPr>
            <a:xfrm flipH="1" flipV="1">
              <a:off x="5937463" y="3032978"/>
              <a:ext cx="219686" cy="655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517CB0B9-E88C-2148-A93A-D1EF520938B9}"/>
                </a:ext>
              </a:extLst>
            </p:cNvPr>
            <p:cNvCxnSpPr>
              <a:cxnSpLocks/>
              <a:stCxn id="54" idx="3"/>
              <a:endCxn id="56" idx="0"/>
            </p:cNvCxnSpPr>
            <p:nvPr/>
          </p:nvCxnSpPr>
          <p:spPr>
            <a:xfrm flipH="1">
              <a:off x="5526748" y="3032978"/>
              <a:ext cx="261504" cy="655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384D91A9-530C-2041-BD1F-3DAE00140216}"/>
                </a:ext>
              </a:extLst>
            </p:cNvPr>
            <p:cNvCxnSpPr>
              <a:cxnSpLocks/>
              <a:stCxn id="58" idx="3"/>
              <a:endCxn id="56" idx="7"/>
            </p:cNvCxnSpPr>
            <p:nvPr/>
          </p:nvCxnSpPr>
          <p:spPr>
            <a:xfrm flipH="1">
              <a:off x="5601353" y="3398098"/>
              <a:ext cx="586698" cy="32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E4F96AC9-307A-684F-915F-6B0518A9FA62}"/>
              </a:ext>
            </a:extLst>
          </p:cNvPr>
          <p:cNvSpPr/>
          <p:nvPr/>
        </p:nvSpPr>
        <p:spPr>
          <a:xfrm>
            <a:off x="6405718" y="1591973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4C24F261-0D93-F04F-9076-600399342C67}"/>
              </a:ext>
            </a:extLst>
          </p:cNvPr>
          <p:cNvSpPr/>
          <p:nvPr/>
        </p:nvSpPr>
        <p:spPr>
          <a:xfrm>
            <a:off x="6405719" y="2455379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5A0CBE2F-78E4-754E-A48A-163564D28B13}"/>
              </a:ext>
            </a:extLst>
          </p:cNvPr>
          <p:cNvSpPr/>
          <p:nvPr/>
        </p:nvSpPr>
        <p:spPr>
          <a:xfrm>
            <a:off x="5394543" y="2455380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F2426C4D-F589-614B-A300-D08722428E89}"/>
              </a:ext>
            </a:extLst>
          </p:cNvPr>
          <p:cNvCxnSpPr>
            <a:cxnSpLocks/>
            <a:stCxn id="86" idx="4"/>
            <a:endCxn id="87" idx="0"/>
          </p:cNvCxnSpPr>
          <p:nvPr/>
        </p:nvCxnSpPr>
        <p:spPr>
          <a:xfrm>
            <a:off x="6636229" y="2052994"/>
            <a:ext cx="1" cy="402385"/>
          </a:xfrm>
          <a:prstGeom prst="line">
            <a:avLst/>
          </a:prstGeom>
          <a:ln w="50800"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94E5D4EE-238F-1748-AD8E-2E213283CED5}"/>
              </a:ext>
            </a:extLst>
          </p:cNvPr>
          <p:cNvCxnSpPr>
            <a:cxnSpLocks/>
            <a:stCxn id="86" idx="2"/>
            <a:endCxn id="93" idx="6"/>
          </p:cNvCxnSpPr>
          <p:nvPr/>
        </p:nvCxnSpPr>
        <p:spPr>
          <a:xfrm flipH="1">
            <a:off x="5855564" y="1822484"/>
            <a:ext cx="550154" cy="0"/>
          </a:xfrm>
          <a:prstGeom prst="straightConnector1">
            <a:avLst/>
          </a:prstGeom>
          <a:ln w="50800"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xmlns="" id="{CA699551-D2DE-4C4B-8067-B12442B92E8C}"/>
              </a:ext>
            </a:extLst>
          </p:cNvPr>
          <p:cNvCxnSpPr>
            <a:cxnSpLocks/>
            <a:stCxn id="87" idx="2"/>
            <a:endCxn id="88" idx="6"/>
          </p:cNvCxnSpPr>
          <p:nvPr/>
        </p:nvCxnSpPr>
        <p:spPr>
          <a:xfrm flipH="1">
            <a:off x="5855564" y="2685890"/>
            <a:ext cx="550155" cy="1"/>
          </a:xfrm>
          <a:prstGeom prst="straightConnector1">
            <a:avLst/>
          </a:prstGeom>
          <a:ln w="50800"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CECFC9D1-BEAA-B44E-AECA-44DF9CCB186D}"/>
              </a:ext>
            </a:extLst>
          </p:cNvPr>
          <p:cNvSpPr/>
          <p:nvPr/>
        </p:nvSpPr>
        <p:spPr>
          <a:xfrm>
            <a:off x="5394543" y="1591973"/>
            <a:ext cx="461021" cy="46102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xmlns="" id="{E0137D17-BBB5-884C-92EB-3F9FBFA5181A}"/>
              </a:ext>
            </a:extLst>
          </p:cNvPr>
          <p:cNvCxnSpPr>
            <a:cxnSpLocks/>
            <a:stCxn id="88" idx="0"/>
            <a:endCxn id="93" idx="4"/>
          </p:cNvCxnSpPr>
          <p:nvPr/>
        </p:nvCxnSpPr>
        <p:spPr>
          <a:xfrm flipV="1">
            <a:off x="5625054" y="2052994"/>
            <a:ext cx="0" cy="402386"/>
          </a:xfrm>
          <a:prstGeom prst="straightConnector1">
            <a:avLst/>
          </a:prstGeom>
          <a:ln w="50800"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EA6EA09-A195-6747-B9DF-CE49D99BF74D}"/>
              </a:ext>
            </a:extLst>
          </p:cNvPr>
          <p:cNvSpPr txBox="1"/>
          <p:nvPr/>
        </p:nvSpPr>
        <p:spPr>
          <a:xfrm>
            <a:off x="7236808" y="1838687"/>
            <a:ext cx="2507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Adder benchmark:</a:t>
            </a:r>
          </a:p>
          <a:p>
            <a:r>
              <a:rPr lang="en-US" sz="2400" dirty="0"/>
              <a:t>10 program CNOTs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1937269-4217-8246-87B6-48E21037E1B4}"/>
              </a:ext>
            </a:extLst>
          </p:cNvPr>
          <p:cNvSpPr txBox="1"/>
          <p:nvPr/>
        </p:nvSpPr>
        <p:spPr>
          <a:xfrm>
            <a:off x="1580121" y="5167136"/>
            <a:ext cx="159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 CZ gates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05824E30-26B0-0F40-AD98-B7F514B7C11D}"/>
              </a:ext>
            </a:extLst>
          </p:cNvPr>
          <p:cNvSpPr txBox="1"/>
          <p:nvPr/>
        </p:nvSpPr>
        <p:spPr>
          <a:xfrm>
            <a:off x="5273389" y="5167137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CNOT gates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83C309E-05F3-AE46-853C-2268CB788EDA}"/>
              </a:ext>
            </a:extLst>
          </p:cNvPr>
          <p:cNvSpPr txBox="1"/>
          <p:nvPr/>
        </p:nvSpPr>
        <p:spPr>
          <a:xfrm>
            <a:off x="9340544" y="5097396"/>
            <a:ext cx="161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XX gates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2F4ED8A0-484E-824E-B071-B82813AA0D13}"/>
              </a:ext>
            </a:extLst>
          </p:cNvPr>
          <p:cNvSpPr txBox="1"/>
          <p:nvPr/>
        </p:nvSpPr>
        <p:spPr>
          <a:xfrm>
            <a:off x="5987609" y="265630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5DA75436-DEB5-9C42-BEB4-D51226955096}"/>
              </a:ext>
            </a:extLst>
          </p:cNvPr>
          <p:cNvSpPr txBox="1"/>
          <p:nvPr/>
        </p:nvSpPr>
        <p:spPr>
          <a:xfrm>
            <a:off x="5958887" y="13720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F267015-4010-1746-B1DA-5E783AAEBCB2}"/>
              </a:ext>
            </a:extLst>
          </p:cNvPr>
          <p:cNvSpPr txBox="1"/>
          <p:nvPr/>
        </p:nvSpPr>
        <p:spPr>
          <a:xfrm>
            <a:off x="6614269" y="20016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C3B2EA07-CCA7-9D46-8354-DB397D1104B5}"/>
              </a:ext>
            </a:extLst>
          </p:cNvPr>
          <p:cNvSpPr txBox="1"/>
          <p:nvPr/>
        </p:nvSpPr>
        <p:spPr>
          <a:xfrm>
            <a:off x="5171522" y="20133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F35476A2-B5A2-D544-83A3-0D3219287251}"/>
              </a:ext>
            </a:extLst>
          </p:cNvPr>
          <p:cNvSpPr/>
          <p:nvPr/>
        </p:nvSpPr>
        <p:spPr>
          <a:xfrm>
            <a:off x="1580121" y="3399117"/>
            <a:ext cx="1402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Rigetti</a:t>
            </a:r>
            <a:r>
              <a:rPr lang="en-US" dirty="0"/>
              <a:t> Agave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678E5D52-8B39-CB45-8AEE-7B6222A5CD07}"/>
              </a:ext>
            </a:extLst>
          </p:cNvPr>
          <p:cNvSpPr/>
          <p:nvPr/>
        </p:nvSpPr>
        <p:spPr>
          <a:xfrm>
            <a:off x="5682121" y="3417387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IBMQ14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9C61874A-ADEF-DA48-AE94-E057ED354026}"/>
              </a:ext>
            </a:extLst>
          </p:cNvPr>
          <p:cNvSpPr/>
          <p:nvPr/>
        </p:nvSpPr>
        <p:spPr>
          <a:xfrm>
            <a:off x="9743499" y="339749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UMD</a:t>
            </a:r>
          </a:p>
        </p:txBody>
      </p:sp>
    </p:spTree>
    <p:extLst>
      <p:ext uri="{BB962C8B-B14F-4D97-AF65-F5344CB8AC3E}">
        <p14:creationId xmlns:p14="http://schemas.microsoft.com/office/powerpoint/2010/main" xmlns="" val="8220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B94D32-7D48-4E46-8AA3-95851638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187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UMD: Full connectivity allows high success rate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AE083FC6-C137-F24E-97EB-41BA74997A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08600383"/>
              </p:ext>
            </p:extLst>
          </p:nvPr>
        </p:nvGraphicFramePr>
        <p:xfrm>
          <a:off x="1257300" y="2017395"/>
          <a:ext cx="9898380" cy="321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85C0662-DC5A-F440-9D6B-36798CC04FC2}"/>
              </a:ext>
            </a:extLst>
          </p:cNvPr>
          <p:cNvSpPr txBox="1">
            <a:spLocks/>
          </p:cNvSpPr>
          <p:nvPr/>
        </p:nvSpPr>
        <p:spPr>
          <a:xfrm>
            <a:off x="1108364" y="5421637"/>
            <a:ext cx="9975271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Oblivious to application patterns</a:t>
            </a:r>
          </a:p>
          <a:p>
            <a:r>
              <a:rPr lang="en-US" dirty="0"/>
              <a:t>&gt; 0.8 success rate on all benchmarks that fit (5 qubits or less)</a:t>
            </a:r>
          </a:p>
        </p:txBody>
      </p:sp>
    </p:spTree>
    <p:extLst>
      <p:ext uri="{BB962C8B-B14F-4D97-AF65-F5344CB8AC3E}">
        <p14:creationId xmlns:p14="http://schemas.microsoft.com/office/powerpoint/2010/main" xmlns="" val="42823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7275F9C2-67C4-814C-9C10-4457D2C6C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57095029"/>
              </p:ext>
            </p:extLst>
          </p:nvPr>
        </p:nvGraphicFramePr>
        <p:xfrm>
          <a:off x="1080656" y="1903701"/>
          <a:ext cx="10273144" cy="327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85AD4379-C57B-6340-BFB0-2040EA7B249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Communication optimization enables </a:t>
            </a:r>
          </a:p>
          <a:p>
            <a:r>
              <a:rPr lang="en-US" dirty="0">
                <a:solidFill>
                  <a:srgbClr val="FF0000"/>
                </a:solidFill>
              </a:rPr>
              <a:t>more applications to succeed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64B1604-2669-4643-8781-DE052ED61AAC}"/>
              </a:ext>
            </a:extLst>
          </p:cNvPr>
          <p:cNvSpPr txBox="1">
            <a:spLocks/>
          </p:cNvSpPr>
          <p:nvPr/>
        </p:nvSpPr>
        <p:spPr>
          <a:xfrm>
            <a:off x="1136073" y="5284477"/>
            <a:ext cx="10515600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Applications with good fit to grid typically succeed (HS4, HS6, BV4)</a:t>
            </a:r>
          </a:p>
          <a:p>
            <a:r>
              <a:rPr lang="en-US" dirty="0"/>
              <a:t>Compiler can mitigate sparse HW connectivity to some extent.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5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86E11-8451-F446-BF40-BF0CF1E0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86" y="2581853"/>
            <a:ext cx="49218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Noise Characteristics of the Device</a:t>
            </a:r>
          </a:p>
        </p:txBody>
      </p:sp>
    </p:spTree>
    <p:extLst>
      <p:ext uri="{BB962C8B-B14F-4D97-AF65-F5344CB8AC3E}">
        <p14:creationId xmlns:p14="http://schemas.microsoft.com/office/powerpoint/2010/main" xmlns="" val="27132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4F35DE-D7DF-F346-931E-41008A0A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430530"/>
            <a:ext cx="11129009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Noise variations get amplified for long programs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3ECF295B-7826-4844-8C00-111C09EF84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18620134"/>
              </p:ext>
            </p:extLst>
          </p:nvPr>
        </p:nvGraphicFramePr>
        <p:xfrm>
          <a:off x="701040" y="1798638"/>
          <a:ext cx="10869930" cy="330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9EE34FC-9650-3540-9114-A2EDC887E2CE}"/>
              </a:ext>
            </a:extLst>
          </p:cNvPr>
          <p:cNvSpPr txBox="1">
            <a:spLocks/>
          </p:cNvSpPr>
          <p:nvPr/>
        </p:nvSpPr>
        <p:spPr>
          <a:xfrm>
            <a:off x="1021080" y="5101908"/>
            <a:ext cx="10724535" cy="1654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CNOT reliability 97-99%</a:t>
            </a:r>
          </a:p>
          <a:p>
            <a:r>
              <a:rPr lang="en-US" dirty="0"/>
              <a:t>Up to 1.47X improvement over noise-unaware programs</a:t>
            </a:r>
          </a:p>
          <a:p>
            <a:r>
              <a:rPr lang="en-US" dirty="0"/>
              <a:t>First demonstration of noise-adaptive compilation for ion traps</a:t>
            </a:r>
          </a:p>
        </p:txBody>
      </p:sp>
    </p:spTree>
    <p:extLst>
      <p:ext uri="{BB962C8B-B14F-4D97-AF65-F5344CB8AC3E}">
        <p14:creationId xmlns:p14="http://schemas.microsoft.com/office/powerpoint/2010/main" xmlns="" val="13079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62E383-0216-0C41-9A85-B965E74F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4" r="-3" b="12461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63C6E7-6298-EB4E-8F1A-7010F5CCD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3" b="10367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43687E-CE3B-0F4D-A582-E19B40987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8DED6E-0799-6F4A-AAE0-E447C1D8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7843"/>
            <a:ext cx="5088038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Noisy-Intermediate Scale Quantum Computing (NISQ)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EF9C47-D24D-8E43-A2E4-B6C7A83E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1249"/>
            <a:ext cx="6150205" cy="406930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5-53 </a:t>
            </a:r>
            <a:r>
              <a:rPr lang="en-US" sz="2400" dirty="0">
                <a:solidFill>
                  <a:srgbClr val="000000"/>
                </a:solidFill>
              </a:rPr>
              <a:t>qubit systems operational. </a:t>
            </a:r>
            <a:r>
              <a:rPr lang="en-US" sz="2400" dirty="0" smtClean="0">
                <a:solidFill>
                  <a:srgbClr val="000000"/>
                </a:solidFill>
              </a:rPr>
              <a:t>72+ </a:t>
            </a:r>
            <a:r>
              <a:rPr lang="en-US" sz="2400" dirty="0">
                <a:solidFill>
                  <a:srgbClr val="000000"/>
                </a:solidFill>
              </a:rPr>
              <a:t>qubits announced at IBM, </a:t>
            </a:r>
            <a:r>
              <a:rPr lang="en-US" sz="2400" dirty="0" err="1">
                <a:solidFill>
                  <a:srgbClr val="000000"/>
                </a:solidFill>
              </a:rPr>
              <a:t>Rigetti</a:t>
            </a:r>
            <a:r>
              <a:rPr lang="en-US" sz="2400" dirty="0">
                <a:solidFill>
                  <a:srgbClr val="000000"/>
                </a:solidFill>
              </a:rPr>
              <a:t>, Google, </a:t>
            </a:r>
            <a:r>
              <a:rPr lang="en-US" sz="2400" dirty="0" err="1">
                <a:solidFill>
                  <a:srgbClr val="000000"/>
                </a:solidFill>
              </a:rPr>
              <a:t>IonQ</a:t>
            </a:r>
            <a:r>
              <a:rPr lang="en-US" sz="2400" dirty="0">
                <a:solidFill>
                  <a:srgbClr val="000000"/>
                </a:solidFill>
              </a:rPr>
              <a:t> etc.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NISQ: Noisy operations, 10-1000 qubits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Large applications need 10</a:t>
            </a:r>
            <a:r>
              <a:rPr lang="en-US" sz="2400" baseline="30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-10</a:t>
            </a:r>
            <a:r>
              <a:rPr lang="en-US" sz="2400" baseline="30000" dirty="0">
                <a:solidFill>
                  <a:srgbClr val="000000"/>
                </a:solidFill>
              </a:rPr>
              <a:t>6</a:t>
            </a:r>
            <a:r>
              <a:rPr lang="en-US" sz="2400" dirty="0">
                <a:solidFill>
                  <a:srgbClr val="000000"/>
                </a:solidFill>
              </a:rPr>
              <a:t> qubits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But, large state space even with 72 qubits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Need new algorithms and good software tools for efficiently using NISQ devices and bridging the the algorithm-hardware gap.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DB030E-07FC-AF40-9033-5BBE3A892E45}"/>
              </a:ext>
            </a:extLst>
          </p:cNvPr>
          <p:cNvSpPr/>
          <p:nvPr/>
        </p:nvSpPr>
        <p:spPr>
          <a:xfrm>
            <a:off x="9590203" y="6488668"/>
            <a:ext cx="2627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Source: IBM, Google, Intel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24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5474"/>
    </mc:Choice>
    <mc:Fallback>
      <p:transition spd="slow" advTm="6547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A2B8D-AA41-1241-B6EE-BEA2D417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000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Noise-Adaptivity is Important Across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C7C723-3722-594F-A5AD-9A1BD1A4A0A0}"/>
              </a:ext>
            </a:extLst>
          </p:cNvPr>
          <p:cNvSpPr txBox="1">
            <a:spLocks/>
          </p:cNvSpPr>
          <p:nvPr/>
        </p:nvSpPr>
        <p:spPr>
          <a:xfrm>
            <a:off x="838200" y="1774378"/>
            <a:ext cx="10724535" cy="4718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IBMQ14: </a:t>
            </a:r>
          </a:p>
          <a:p>
            <a:pPr lvl="1"/>
            <a:r>
              <a:rPr lang="en-US" dirty="0"/>
              <a:t>Up to 28X over IBM Qiskit (geomean 3X)</a:t>
            </a:r>
          </a:p>
          <a:p>
            <a:r>
              <a:rPr lang="en-US" dirty="0" err="1"/>
              <a:t>Rigetti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Up to 2.3X over </a:t>
            </a:r>
            <a:r>
              <a:rPr lang="en-US" dirty="0" err="1"/>
              <a:t>Quil</a:t>
            </a:r>
            <a:r>
              <a:rPr lang="en-US" dirty="0"/>
              <a:t> (geomean 1.5 X)</a:t>
            </a:r>
          </a:p>
          <a:p>
            <a:r>
              <a:rPr lang="en-US" dirty="0"/>
              <a:t>UMD TI:</a:t>
            </a:r>
          </a:p>
          <a:p>
            <a:pPr lvl="1"/>
            <a:r>
              <a:rPr lang="en-US" dirty="0"/>
              <a:t>Noise-optimization provides up to 1.47X over default hand mapped baseline (geomean 1.2x)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03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1155A-90E1-2C48-9D27-50140A1F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5" y="2766218"/>
            <a:ext cx="5139690" cy="1325563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4248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7D690-C835-CE43-A77D-68D4D08AB5A5}"/>
              </a:ext>
            </a:extLst>
          </p:cNvPr>
          <p:cNvSpPr txBox="1">
            <a:spLocks/>
          </p:cNvSpPr>
          <p:nvPr/>
        </p:nvSpPr>
        <p:spPr>
          <a:xfrm>
            <a:off x="793117" y="1673436"/>
            <a:ext cx="1083672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D7DD50B-5BAA-5544-8884-0D6C223A8DFB}"/>
              </a:ext>
            </a:extLst>
          </p:cNvPr>
          <p:cNvSpPr txBox="1">
            <a:spLocks/>
          </p:cNvSpPr>
          <p:nvPr/>
        </p:nvSpPr>
        <p:spPr>
          <a:xfrm>
            <a:off x="793117" y="4133626"/>
            <a:ext cx="10724535" cy="4718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8BD2E03-ED77-B74E-9612-C9D440349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58547033"/>
              </p:ext>
            </p:extLst>
          </p:nvPr>
        </p:nvGraphicFramePr>
        <p:xfrm>
          <a:off x="855825" y="1403352"/>
          <a:ext cx="10892790" cy="232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C53E4F8-5C31-8043-AE56-B6D881FF360B}"/>
              </a:ext>
            </a:extLst>
          </p:cNvPr>
          <p:cNvSpPr txBox="1">
            <a:spLocks/>
          </p:cNvSpPr>
          <p:nvPr/>
        </p:nvSpPr>
        <p:spPr>
          <a:xfrm>
            <a:off x="674348" y="4018321"/>
            <a:ext cx="10724535" cy="32238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Expose native gates to software + exploit powerful native operations</a:t>
            </a:r>
          </a:p>
          <a:p>
            <a:pPr lvl="1"/>
            <a:r>
              <a:rPr lang="en-US" dirty="0"/>
              <a:t>Application-HW Communication topology match matters. But, </a:t>
            </a:r>
            <a:r>
              <a:rPr lang="en-US" dirty="0" err="1"/>
              <a:t>TriQ</a:t>
            </a:r>
            <a:r>
              <a:rPr lang="en-US" dirty="0"/>
              <a:t> can mitigate sparse HW connectivity to some extent</a:t>
            </a:r>
          </a:p>
          <a:p>
            <a:pPr lvl="1"/>
            <a:r>
              <a:rPr lang="en-US" dirty="0"/>
              <a:t>Important to have reliable connected regions of the machine</a:t>
            </a:r>
          </a:p>
          <a:p>
            <a:pPr lvl="1"/>
            <a:r>
              <a:rPr lang="en-US" dirty="0"/>
              <a:t>Even small noise variations can get amplified into large success rate variations</a:t>
            </a:r>
          </a:p>
          <a:p>
            <a:pPr lvl="1"/>
            <a:r>
              <a:rPr lang="en-US" dirty="0"/>
              <a:t>QC is not yet ready for too much hardware abstraction. But, </a:t>
            </a:r>
            <a:r>
              <a:rPr lang="en-US" dirty="0" err="1"/>
              <a:t>TriQ</a:t>
            </a:r>
            <a:r>
              <a:rPr lang="en-US" dirty="0"/>
              <a:t> provides a good compiler-level abstraction layer for programs</a:t>
            </a:r>
          </a:p>
          <a:p>
            <a:pPr lvl="1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D28AEA0-9AF9-4D44-B42F-6D7DCAEC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7" y="108822"/>
            <a:ext cx="10515600" cy="1325563"/>
          </a:xfrm>
        </p:spPr>
        <p:txBody>
          <a:bodyPr/>
          <a:lstStyle/>
          <a:p>
            <a:r>
              <a:rPr lang="en-US" dirty="0"/>
              <a:t>NISQ Execution Stack Insights</a:t>
            </a:r>
          </a:p>
        </p:txBody>
      </p:sp>
    </p:spTree>
    <p:extLst>
      <p:ext uri="{BB962C8B-B14F-4D97-AF65-F5344CB8AC3E}">
        <p14:creationId xmlns:p14="http://schemas.microsoft.com/office/powerpoint/2010/main" xmlns="" val="9830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0F882A-4DB8-984F-8F9C-CC7DA8B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D6F1B-A2B1-FC43-958A-4FF701FA0078}"/>
              </a:ext>
            </a:extLst>
          </p:cNvPr>
          <p:cNvSpPr txBox="1">
            <a:spLocks/>
          </p:cNvSpPr>
          <p:nvPr/>
        </p:nvSpPr>
        <p:spPr>
          <a:xfrm>
            <a:off x="493574" y="1690688"/>
            <a:ext cx="11332666" cy="4466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Full-stack multi-vendor </a:t>
            </a:r>
            <a:r>
              <a:rPr lang="en-US" sz="2800" dirty="0" err="1"/>
              <a:t>toolflow</a:t>
            </a:r>
            <a:r>
              <a:rPr lang="en-US" sz="2800" dirty="0"/>
              <a:t> for QC systems.</a:t>
            </a:r>
          </a:p>
          <a:p>
            <a:pPr lvl="1"/>
            <a:r>
              <a:rPr lang="en-US" sz="2800" dirty="0"/>
              <a:t>Compilation is crucial to get usable results from NISQ systems.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Noise-adaptive techniques provide an order of magnitude improvement in program success rates over vendor </a:t>
            </a:r>
            <a:r>
              <a:rPr lang="en-US" sz="2800" dirty="0" err="1">
                <a:solidFill>
                  <a:srgbClr val="FF0000"/>
                </a:solidFill>
              </a:rPr>
              <a:t>toolflows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2800" dirty="0"/>
              <a:t>Largest benchmarking study of QC systems so far.</a:t>
            </a:r>
          </a:p>
          <a:p>
            <a:pPr lvl="1"/>
            <a:r>
              <a:rPr lang="en-US" sz="2800" dirty="0"/>
              <a:t>Forward looking insights for compiler and architecture design for NISQ systems</a:t>
            </a:r>
            <a:r>
              <a:rPr lang="en-US" sz="2800" dirty="0" smtClean="0"/>
              <a:t>.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Noise-aware placement from this work was adopted by IBM</a:t>
            </a:r>
            <a:br>
              <a:rPr lang="en-US" sz="2800" dirty="0" smtClean="0"/>
            </a:b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dirty="0" smtClean="0"/>
              <a:t>now integral to </a:t>
            </a:r>
            <a:r>
              <a:rPr lang="en-US" smtClean="0"/>
              <a:t>Qiskit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63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D0E58-1A7F-174E-A9CE-9F805787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9933E5-B247-6A48-A7E3-B880FFC4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49000" cy="6197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Thanks to collaborators: Margaret Martonosi (advisor), Frederic T. Chong, Ali Javadi-Abhari, Jonathan M. Baker, Norbert M. </a:t>
            </a:r>
            <a:r>
              <a:rPr lang="en-US" dirty="0" err="1"/>
              <a:t>Linke</a:t>
            </a:r>
            <a:r>
              <a:rPr lang="en-US" dirty="0"/>
              <a:t>, Nhung Hong Nguyen, Cinthia Huerta </a:t>
            </a:r>
            <a:r>
              <a:rPr lang="en-US" dirty="0" err="1"/>
              <a:t>Alderete</a:t>
            </a:r>
            <a:endParaRPr lang="en-US" sz="3200" dirty="0"/>
          </a:p>
          <a:p>
            <a:r>
              <a:rPr lang="en-US" dirty="0"/>
              <a:t>Code:</a:t>
            </a:r>
            <a:endParaRPr lang="en-US" sz="2400" dirty="0"/>
          </a:p>
          <a:p>
            <a:pPr lvl="1"/>
            <a:r>
              <a:rPr lang="en-US" dirty="0"/>
              <a:t>Noise-adaptive compiler from Scaffold to IBMQ: </a:t>
            </a:r>
            <a:r>
              <a:rPr lang="en-US" dirty="0">
                <a:hlinkClick r:id="rId2"/>
              </a:rPr>
              <a:t>https://github.com/prakashmurali/TriQ</a:t>
            </a:r>
            <a:endParaRPr lang="en-US" dirty="0"/>
          </a:p>
          <a:p>
            <a:pPr lvl="1"/>
            <a:r>
              <a:rPr lang="en-US" dirty="0"/>
              <a:t>Contributed a noise-adaptive pass to IBM Qiskit: </a:t>
            </a:r>
            <a:r>
              <a:rPr lang="en-US" dirty="0">
                <a:hlinkClick r:id="rId3"/>
              </a:rPr>
              <a:t>https://github.com/Qiskit/</a:t>
            </a:r>
            <a:endParaRPr lang="en-US" dirty="0"/>
          </a:p>
          <a:p>
            <a:r>
              <a:rPr lang="en-US" dirty="0"/>
              <a:t>Contact:</a:t>
            </a:r>
            <a:endParaRPr lang="en-US" dirty="0">
              <a:hlinkClick r:id="rId4"/>
            </a:endParaRPr>
          </a:p>
          <a:p>
            <a:pPr marL="457200" lvl="1" indent="0" algn="just">
              <a:buNone/>
            </a:pPr>
            <a:r>
              <a:rPr lang="en-US" dirty="0">
                <a:hlinkClick r:id="rId4"/>
              </a:rPr>
              <a:t>pmurali@princeton.edu</a:t>
            </a:r>
            <a:r>
              <a:rPr lang="en-US" dirty="0"/>
              <a:t> </a:t>
            </a:r>
          </a:p>
          <a:p>
            <a:pPr marL="457200" lvl="1" indent="0" algn="just">
              <a:buNone/>
            </a:pPr>
            <a:r>
              <a:rPr lang="en-US" dirty="0">
                <a:hlinkClick r:id="rId5"/>
              </a:rPr>
              <a:t>mrmgroup.cs.princeton.edu</a:t>
            </a:r>
            <a:r>
              <a:rPr lang="en-US" dirty="0"/>
              <a:t> </a:t>
            </a:r>
          </a:p>
          <a:p>
            <a:pPr marL="457200" lvl="1" indent="0" algn="just">
              <a:buNone/>
            </a:pPr>
            <a:r>
              <a:rPr lang="en-US" dirty="0">
                <a:hlinkClick r:id="rId6"/>
              </a:rPr>
              <a:t>www.epiqc.cs.uchicago.edu</a:t>
            </a:r>
            <a:endParaRPr lang="en-US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9797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82933" y="2761076"/>
            <a:ext cx="1627305" cy="57539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OS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14659" y="2258547"/>
            <a:ext cx="3208565" cy="5949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High-Level Languages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14659" y="2763863"/>
            <a:ext cx="1568274" cy="59491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Compiler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14659" y="3269180"/>
            <a:ext cx="3208565" cy="59491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Architecture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01673" y="4290965"/>
            <a:ext cx="3208565" cy="5949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VLSI Circuits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14659" y="4807434"/>
            <a:ext cx="3208565" cy="59491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Semiconductor transistors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15838" y="1737613"/>
            <a:ext cx="3208565" cy="59491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Algorithms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966518" y="1827209"/>
            <a:ext cx="2811098" cy="51312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Algorithms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966519" y="4879190"/>
            <a:ext cx="2811098" cy="51312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>
                <a:solidFill>
                  <a:prstClr val="white"/>
                </a:solidFill>
                <a:latin typeface="Calibri"/>
              </a:rPr>
              <a:t>Qubit implementations</a:t>
            </a:r>
            <a:endParaRPr lang="en-US" sz="211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72422" y="2308941"/>
            <a:ext cx="2811098" cy="257693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High-level QC Languages.</a:t>
            </a:r>
          </a:p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Compilers.</a:t>
            </a:r>
          </a:p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Optimization.</a:t>
            </a:r>
          </a:p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Error Correcting Codes</a:t>
            </a:r>
          </a:p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Orchestrate classical gate control, </a:t>
            </a:r>
          </a:p>
          <a:p>
            <a:pPr algn="ctr" defTabSz="304481"/>
            <a:r>
              <a:rPr lang="en-US" sz="1693" dirty="0">
                <a:solidFill>
                  <a:schemeClr val="bg1"/>
                </a:solidFill>
                <a:latin typeface="Calibri"/>
              </a:rPr>
              <a:t>Orchestrate qubit motion and manipulation.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8179" y="1336665"/>
            <a:ext cx="3275544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16" dirty="0"/>
              <a:t>~1950’s Classical Computing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38585" y="4894802"/>
            <a:ext cx="3087730" cy="50531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693" dirty="0">
                <a:solidFill>
                  <a:prstClr val="white"/>
                </a:solidFill>
                <a:latin typeface="Calibri"/>
              </a:rPr>
              <a:t>Vacuum Tubes, Relay Circuits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49726" y="4387253"/>
            <a:ext cx="3087730" cy="505316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693" dirty="0">
                <a:solidFill>
                  <a:prstClr val="white"/>
                </a:solidFill>
                <a:latin typeface="Calibri"/>
              </a:rPr>
              <a:t>Assembly Language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39833" y="1833285"/>
            <a:ext cx="3087730" cy="50531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693" dirty="0">
                <a:solidFill>
                  <a:prstClr val="white"/>
                </a:solidFill>
                <a:latin typeface="Calibri"/>
              </a:rPr>
              <a:t>Algorithms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Systems Today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03461" y="1336665"/>
            <a:ext cx="2818652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16" dirty="0"/>
              <a:t>Quantum </a:t>
            </a:r>
            <a:r>
              <a:rPr lang="en-US" sz="2116" dirty="0" err="1"/>
              <a:t>Toolflows</a:t>
            </a:r>
            <a:endParaRPr lang="en-US" sz="2116" dirty="0"/>
          </a:p>
        </p:txBody>
      </p:sp>
      <p:sp>
        <p:nvSpPr>
          <p:cNvPr id="7" name="Rounded Rectangle 6"/>
          <p:cNvSpPr/>
          <p:nvPr/>
        </p:nvSpPr>
        <p:spPr>
          <a:xfrm>
            <a:off x="5114659" y="3774496"/>
            <a:ext cx="3208565" cy="594912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Modular hardware blocks: Gates, registers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29870" y="1336665"/>
            <a:ext cx="3716853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16" dirty="0"/>
              <a:t>Today’s Classical Computing</a:t>
            </a:r>
          </a:p>
        </p:txBody>
      </p:sp>
    </p:spTree>
    <p:extLst>
      <p:ext uri="{BB962C8B-B14F-4D97-AF65-F5344CB8AC3E}">
        <p14:creationId xmlns:p14="http://schemas.microsoft.com/office/powerpoint/2010/main" xmlns="" val="7819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8" grpId="0" animBg="1"/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89C7C45-69AB-F64F-A42E-41FF3809C633}"/>
              </a:ext>
            </a:extLst>
          </p:cNvPr>
          <p:cNvSpPr/>
          <p:nvPr/>
        </p:nvSpPr>
        <p:spPr>
          <a:xfrm>
            <a:off x="4597195" y="1431670"/>
            <a:ext cx="2828315" cy="74611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High-Level Language Programs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4E36514-E34C-D44C-B10C-6550339611FB}"/>
              </a:ext>
            </a:extLst>
          </p:cNvPr>
          <p:cNvSpPr/>
          <p:nvPr/>
        </p:nvSpPr>
        <p:spPr>
          <a:xfrm>
            <a:off x="4577872" y="4808525"/>
            <a:ext cx="2837976" cy="746113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2116" dirty="0">
                <a:solidFill>
                  <a:prstClr val="white"/>
                </a:solidFill>
                <a:latin typeface="Calibri"/>
              </a:rPr>
              <a:t>Hardware qubits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5816BD2-D0E9-094B-9006-7F0093DEA10B}"/>
              </a:ext>
            </a:extLst>
          </p:cNvPr>
          <p:cNvSpPr/>
          <p:nvPr/>
        </p:nvSpPr>
        <p:spPr>
          <a:xfrm>
            <a:off x="4606858" y="3042830"/>
            <a:ext cx="2828314" cy="84962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Quantum Assembly Language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8EFC0FB-8222-0948-9DFB-D14CEC0CD403}"/>
              </a:ext>
            </a:extLst>
          </p:cNvPr>
          <p:cNvSpPr/>
          <p:nvPr/>
        </p:nvSpPr>
        <p:spPr>
          <a:xfrm>
            <a:off x="4616519" y="2262764"/>
            <a:ext cx="2818652" cy="69402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Compiler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3A2142F-5F4E-8A4A-867B-540F04C45616}"/>
              </a:ext>
            </a:extLst>
          </p:cNvPr>
          <p:cNvSpPr/>
          <p:nvPr/>
        </p:nvSpPr>
        <p:spPr>
          <a:xfrm>
            <a:off x="4606858" y="3977433"/>
            <a:ext cx="2808990" cy="746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481"/>
            <a:r>
              <a:rPr lang="en-US" sz="1905" dirty="0">
                <a:solidFill>
                  <a:prstClr val="white"/>
                </a:solidFill>
                <a:latin typeface="Calibri"/>
              </a:rPr>
              <a:t>Gate implementation, calibration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DB5AAE-60FA-A947-A676-A9D7905B20E6}"/>
              </a:ext>
            </a:extLst>
          </p:cNvPr>
          <p:cNvSpPr txBox="1"/>
          <p:nvPr/>
        </p:nvSpPr>
        <p:spPr>
          <a:xfrm>
            <a:off x="243747" y="2725282"/>
            <a:ext cx="4054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Noise-Adaptive Compilation</a:t>
            </a:r>
            <a:endParaRPr lang="en-US" sz="2000" dirty="0"/>
          </a:p>
          <a:p>
            <a:r>
              <a:rPr lang="en-US" sz="2000" dirty="0"/>
              <a:t>[ASPLOS ‘19]</a:t>
            </a:r>
          </a:p>
          <a:p>
            <a:r>
              <a:rPr lang="en-US" sz="2000" dirty="0"/>
              <a:t>Optimize programs using variations in qubit and gate noise properties.</a:t>
            </a:r>
          </a:p>
          <a:p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0CB8A65-3C27-D74A-B212-43FF233B58C7}"/>
              </a:ext>
            </a:extLst>
          </p:cNvPr>
          <p:cNvSpPr txBox="1"/>
          <p:nvPr/>
        </p:nvSpPr>
        <p:spPr>
          <a:xfrm>
            <a:off x="7863819" y="2249782"/>
            <a:ext cx="4328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Cross-Platform </a:t>
            </a:r>
          </a:p>
          <a:p>
            <a:r>
              <a:rPr lang="en-US" sz="2400" b="1" dirty="0"/>
              <a:t>Hardware-Software Assessment</a:t>
            </a:r>
          </a:p>
          <a:p>
            <a:r>
              <a:rPr lang="en-US" sz="2000" dirty="0"/>
              <a:t>[ISCA ‘19]</a:t>
            </a:r>
          </a:p>
          <a:p>
            <a:r>
              <a:rPr lang="en-US" sz="2000" dirty="0"/>
              <a:t>Exploration of architectural design choices, analysis of program performance across IBMQ, </a:t>
            </a:r>
            <a:r>
              <a:rPr lang="en-US" sz="2000" dirty="0" err="1"/>
              <a:t>Rigetti</a:t>
            </a:r>
            <a:r>
              <a:rPr lang="en-US" sz="2000" dirty="0"/>
              <a:t>, University of Maryland.</a:t>
            </a:r>
          </a:p>
          <a:p>
            <a:endParaRPr lang="en-US" sz="20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0A9F52AC-F90F-6444-85AF-569768CA7E17}"/>
              </a:ext>
            </a:extLst>
          </p:cNvPr>
          <p:cNvCxnSpPr>
            <a:cxnSpLocks/>
          </p:cNvCxnSpPr>
          <p:nvPr/>
        </p:nvCxnSpPr>
        <p:spPr>
          <a:xfrm flipV="1">
            <a:off x="4401312" y="2609774"/>
            <a:ext cx="0" cy="2231564"/>
          </a:xfrm>
          <a:prstGeom prst="straightConnector1">
            <a:avLst/>
          </a:prstGeom>
          <a:ln w="95250" cap="flat">
            <a:miter lim="800000"/>
            <a:tailEnd type="triangle" w="med" len="sm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A4883537-8AE2-5F42-8AAC-849CA0F604BF}"/>
              </a:ext>
            </a:extLst>
          </p:cNvPr>
          <p:cNvCxnSpPr>
            <a:cxnSpLocks/>
          </p:cNvCxnSpPr>
          <p:nvPr/>
        </p:nvCxnSpPr>
        <p:spPr>
          <a:xfrm flipV="1">
            <a:off x="7656739" y="1431670"/>
            <a:ext cx="0" cy="4122968"/>
          </a:xfrm>
          <a:prstGeom prst="straightConnector1">
            <a:avLst/>
          </a:prstGeom>
          <a:ln w="95250" cap="flat">
            <a:gradFill>
              <a:gsLst>
                <a:gs pos="70000">
                  <a:schemeClr val="accent6"/>
                </a:gs>
                <a:gs pos="0">
                  <a:schemeClr val="tx1"/>
                </a:gs>
                <a:gs pos="48000">
                  <a:schemeClr val="accent5"/>
                </a:gs>
                <a:gs pos="33000">
                  <a:schemeClr val="accent2">
                    <a:lumMod val="7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miter lim="800000"/>
            <a:headEnd type="triangle" w="med" len="sm"/>
            <a:tailEnd type="triangle" w="med" len="sm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22E99-EFAB-6A4D-BA0C-FFD72055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/>
              <a:t>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ACA4F7-D7FF-0B4C-8D36-834D02F09723}"/>
              </a:ext>
            </a:extLst>
          </p:cNvPr>
          <p:cNvSpPr/>
          <p:nvPr/>
        </p:nvSpPr>
        <p:spPr>
          <a:xfrm>
            <a:off x="6831109" y="6159551"/>
            <a:ext cx="5360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[Murali, Baker, Abhari, Chong, Martonosi ASPLOS 2019]</a:t>
            </a:r>
          </a:p>
          <a:p>
            <a:pPr algn="r"/>
            <a:r>
              <a:rPr lang="en-US" dirty="0"/>
              <a:t>[Murali, Abhari, </a:t>
            </a:r>
            <a:r>
              <a:rPr lang="en-US" dirty="0" err="1"/>
              <a:t>Linke</a:t>
            </a:r>
            <a:r>
              <a:rPr lang="en-US" dirty="0"/>
              <a:t>, Martonosi … ISCA 2019]</a:t>
            </a:r>
          </a:p>
        </p:txBody>
      </p:sp>
    </p:spTree>
    <p:extLst>
      <p:ext uri="{BB962C8B-B14F-4D97-AF65-F5344CB8AC3E}">
        <p14:creationId xmlns:p14="http://schemas.microsoft.com/office/powerpoint/2010/main" xmlns="" val="1553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C1CA1-0339-A64A-ACC4-62511DAD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Tight Resource Constraints in NISQ Systems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4A85448F-6A2B-1844-B974-C62722B12E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5594169"/>
              </p:ext>
            </p:extLst>
          </p:nvPr>
        </p:nvGraphicFramePr>
        <p:xfrm>
          <a:off x="-163287" y="1690688"/>
          <a:ext cx="12355287" cy="193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7D96B1-9530-4142-8714-8B0B99B2F4B3}"/>
              </a:ext>
            </a:extLst>
          </p:cNvPr>
          <p:cNvSpPr/>
          <p:nvPr/>
        </p:nvSpPr>
        <p:spPr>
          <a:xfrm>
            <a:off x="838201" y="3811012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Need near-optimal mapping of program qubits onto </a:t>
            </a:r>
          </a:p>
          <a:p>
            <a:pPr algn="ctr"/>
            <a:r>
              <a:rPr lang="en-US" sz="2800" dirty="0"/>
              <a:t>highly resource constrained devices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4889B9-3F5A-AE4F-B71D-CE56410D1C47}"/>
              </a:ext>
            </a:extLst>
          </p:cNvPr>
          <p:cNvSpPr/>
          <p:nvPr/>
        </p:nvSpPr>
        <p:spPr>
          <a:xfrm>
            <a:off x="990598" y="4288065"/>
            <a:ext cx="10515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Need a good initial placement of program qubits on hardware qubits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Operation orchestration to reduce communication between qubits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Reduce operational and decoherence errors which cause program failure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5181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796"/>
    </mc:Choice>
    <mc:Fallback>
      <p:transition spd="slow" advTm="5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E974ED-D6E9-5E4A-A57C-6DF32C154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4FD1C2-5F47-0D44-86D1-29CE0A8E9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F949EC-873E-014C-8B09-987CC289E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D826E-2B85-824B-B45F-0993B39A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Current Approaches are Insufficient for NISQ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9A15A41-F00B-404B-84BD-F2EB4E2D328E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10363200" cy="258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Compile once per input: more optimization opportunities</a:t>
            </a:r>
          </a:p>
          <a:p>
            <a:r>
              <a:rPr lang="en-US" dirty="0"/>
              <a:t>Reduce program execution time to avoid decoherence</a:t>
            </a:r>
          </a:p>
          <a:p>
            <a:r>
              <a:rPr lang="en-US" dirty="0"/>
              <a:t>Communication/SWAP optimizations </a:t>
            </a:r>
          </a:p>
          <a:p>
            <a:r>
              <a:rPr lang="en-US" dirty="0"/>
              <a:t>Used in IBM, </a:t>
            </a:r>
            <a:r>
              <a:rPr lang="en-US" dirty="0" err="1"/>
              <a:t>Rigetti</a:t>
            </a:r>
            <a:r>
              <a:rPr lang="en-US" dirty="0"/>
              <a:t>, Google compilers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9CCDF17-094E-9D42-9F09-8CEBB02B6B91}"/>
              </a:ext>
            </a:extLst>
          </p:cNvPr>
          <p:cNvSpPr txBox="1">
            <a:spLocks/>
          </p:cNvSpPr>
          <p:nvPr/>
        </p:nvSpPr>
        <p:spPr>
          <a:xfrm>
            <a:off x="1580240" y="5482418"/>
            <a:ext cx="9773560" cy="161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Noise-unaware compilation leads to </a:t>
            </a:r>
            <a:r>
              <a:rPr lang="en-US" b="1" dirty="0"/>
              <a:t>incorrect program execution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not just a performance penalty.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8A477B1-A78F-E346-BE24-99058255F03A}"/>
              </a:ext>
            </a:extLst>
          </p:cNvPr>
          <p:cNvSpPr/>
          <p:nvPr/>
        </p:nvSpPr>
        <p:spPr>
          <a:xfrm>
            <a:off x="1718814" y="4781877"/>
            <a:ext cx="941209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NISQ systems have ~10X spatial and temporal noise variation!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785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672"/>
    </mc:Choice>
    <mc:Fallback>
      <p:transition spd="slow" advTm="7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9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3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3370</Words>
  <Application>Microsoft Macintosh PowerPoint</Application>
  <PresentationFormat>Custom</PresentationFormat>
  <Paragraphs>671</Paragraphs>
  <Slides>54</Slides>
  <Notes>19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Full-Stack, Real-System  Quantum Computer Studies  Noise-Adaptive Compilation, Technology Comparisons and Architectural Insights</vt:lpstr>
      <vt:lpstr>Quantum Systems Research</vt:lpstr>
      <vt:lpstr>Quantum Computing: Fundamentally New Paradigm</vt:lpstr>
      <vt:lpstr>Key Enablers of Quantum Speedups</vt:lpstr>
      <vt:lpstr>Noisy-Intermediate Scale Quantum Computing (NISQ)</vt:lpstr>
      <vt:lpstr>Quantum Systems Today</vt:lpstr>
      <vt:lpstr>My Work</vt:lpstr>
      <vt:lpstr>Tight Resource Constraints in NISQ Systems</vt:lpstr>
      <vt:lpstr>Current Approaches are Insufficient for NISQ</vt:lpstr>
      <vt:lpstr>Our Work: Noise-Adaptive Compilation</vt:lpstr>
      <vt:lpstr>Background on IBMQ16</vt:lpstr>
      <vt:lpstr>Slide 12</vt:lpstr>
      <vt:lpstr>Execution Generates a Distribution of Outputs</vt:lpstr>
      <vt:lpstr>Execution Generates a Distribution of Outputs</vt:lpstr>
      <vt:lpstr>Our Work  What factors affect success rate?  How can we optimize success rate?</vt:lpstr>
      <vt:lpstr>Noise Variation Impacts Success Rate</vt:lpstr>
      <vt:lpstr>Strategy #1: Choose a good initial mapping</vt:lpstr>
      <vt:lpstr>Strategy #2: Coherence-aware scheduling</vt:lpstr>
      <vt:lpstr>Low Qubit Connectivity Increases Op Count</vt:lpstr>
      <vt:lpstr>Strategy #3: Reduce chances of SWAP errors</vt:lpstr>
      <vt:lpstr>Compilation using Formal Optimization</vt:lpstr>
      <vt:lpstr>Optimization Overview</vt:lpstr>
      <vt:lpstr>Optimization Overview</vt:lpstr>
      <vt:lpstr>LLVM Compiler using z3 SMT for IBMQ16</vt:lpstr>
      <vt:lpstr>Noise-Adaptivity Improves Success Rate  Real-system runs on IBMQ16</vt:lpstr>
      <vt:lpstr>Success Rate Optimization is Crucial  for Correct Executions</vt:lpstr>
      <vt:lpstr>NISQ Compiler Insights</vt:lpstr>
      <vt:lpstr>Slide 28</vt:lpstr>
      <vt:lpstr>Front-runner QC technologies</vt:lpstr>
      <vt:lpstr>Architectural Gate Choices</vt:lpstr>
      <vt:lpstr>Architectural Connectivity Choices</vt:lpstr>
      <vt:lpstr>Update: IBM 53Q Google 53Q D-Wave 5000Q</vt:lpstr>
      <vt:lpstr>Microarchitecture Noise Properties</vt:lpstr>
      <vt:lpstr>Prior Work </vt:lpstr>
      <vt:lpstr>Slide 35</vt:lpstr>
      <vt:lpstr>Slide 36</vt:lpstr>
      <vt:lpstr>Reliability Matrix: Machine representation</vt:lpstr>
      <vt:lpstr>Vendor/Device Independent Passes</vt:lpstr>
      <vt:lpstr>Vendor/Device Dependent Passes</vt:lpstr>
      <vt:lpstr>Experimental Setup</vt:lpstr>
      <vt:lpstr>Software-Visible Gates</vt:lpstr>
      <vt:lpstr>Optimizations using native gates  yields lower gate count</vt:lpstr>
      <vt:lpstr>Powerful native gates can be exploited to reduce gate count</vt:lpstr>
      <vt:lpstr>Communication Topology</vt:lpstr>
      <vt:lpstr>Application + HW topology match matters</vt:lpstr>
      <vt:lpstr>UMD: Full connectivity allows high success rate</vt:lpstr>
      <vt:lpstr>Slide 47</vt:lpstr>
      <vt:lpstr>Noise Characteristics of the Device</vt:lpstr>
      <vt:lpstr>Noise variations get amplified for long programs</vt:lpstr>
      <vt:lpstr>Noise-Adaptivity is Important Across Platforms</vt:lpstr>
      <vt:lpstr>Putting it all together</vt:lpstr>
      <vt:lpstr>NISQ Execution Stack Insights</vt:lpstr>
      <vt:lpstr>Conclusions</vt:lpstr>
      <vt:lpstr>For more information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Full-Stack, Real-System  Quantum Computer Studies  Noise-Adaptive Compilation, Technology Comparisons and Architectural Insights</dc:title>
  <dc:creator>Prakash Murali</dc:creator>
  <cp:lastModifiedBy>mueller</cp:lastModifiedBy>
  <cp:revision>50</cp:revision>
  <dcterms:created xsi:type="dcterms:W3CDTF">2019-04-24T01:00:01Z</dcterms:created>
  <dcterms:modified xsi:type="dcterms:W3CDTF">2019-10-22T17:17:46Z</dcterms:modified>
</cp:coreProperties>
</file>