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sldIdLst>
    <p:sldId id="358" r:id="rId2"/>
    <p:sldId id="274" r:id="rId3"/>
    <p:sldId id="314" r:id="rId4"/>
    <p:sldId id="315" r:id="rId5"/>
    <p:sldId id="316" r:id="rId6"/>
    <p:sldId id="359" r:id="rId7"/>
    <p:sldId id="360" r:id="rId8"/>
    <p:sldId id="36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CCBiffBamBoomOutline" panose="03000600020000090004" pitchFamily="66" charset="0"/>
      <p:regular r:id="rId16"/>
    </p:embeddedFont>
    <p:embeddedFont>
      <p:font typeface="Franklin Gothic Book" panose="020B0503020102020204" pitchFamily="34" charset="0"/>
      <p:regular r:id="rId17"/>
      <p:italic r:id="rId18"/>
    </p:embeddedFont>
    <p:embeddedFont>
      <p:font typeface="Franklin Gothic Medium" panose="020B0603020102020204" pitchFamily="34" charset="0"/>
      <p:regular r:id="rId19"/>
      <p:italic r:id="rId20"/>
    </p:embeddedFont>
    <p:embeddedFont>
      <p:font typeface="Univers Condensed" panose="020B050602020205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7344" userDrawn="1">
          <p15:clr>
            <a:srgbClr val="A4A3A4"/>
          </p15:clr>
        </p15:guide>
        <p15:guide id="5" pos="7128" userDrawn="1">
          <p15:clr>
            <a:srgbClr val="A4A3A4"/>
          </p15:clr>
        </p15:guide>
        <p15:guide id="6" pos="552" userDrawn="1">
          <p15:clr>
            <a:srgbClr val="A4A3A4"/>
          </p15:clr>
        </p15:guide>
        <p15:guide id="7" orient="horz" pos="3888" userDrawn="1">
          <p15:clr>
            <a:srgbClr val="A4A3A4"/>
          </p15:clr>
        </p15:guide>
        <p15:guide id="8" orient="horz" pos="1080" userDrawn="1">
          <p15:clr>
            <a:srgbClr val="A4A3A4"/>
          </p15:clr>
        </p15:guide>
        <p15:guide id="9" pos="264" userDrawn="1">
          <p15:clr>
            <a:srgbClr val="A4A3A4"/>
          </p15:clr>
        </p15:guide>
        <p15:guide id="10" pos="7416" userDrawn="1">
          <p15:clr>
            <a:srgbClr val="A4A3A4"/>
          </p15:clr>
        </p15:guide>
        <p15:guide id="11" orient="horz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F1"/>
    <a:srgbClr val="95A5A6"/>
    <a:srgbClr val="34495E"/>
    <a:srgbClr val="CC0000"/>
    <a:srgbClr val="D11C00"/>
    <a:srgbClr val="E74C3C"/>
    <a:srgbClr val="3498DB"/>
    <a:srgbClr val="F39C12"/>
    <a:srgbClr val="92D050"/>
    <a:srgbClr val="1AB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6" y="114"/>
      </p:cViewPr>
      <p:guideLst>
        <p:guide orient="horz" pos="2160"/>
        <p:guide pos="3840"/>
        <p:guide pos="336"/>
        <p:guide pos="7344"/>
        <p:guide pos="7128"/>
        <p:guide pos="552"/>
        <p:guide orient="horz" pos="3888"/>
        <p:guide orient="horz" pos="1080"/>
        <p:guide pos="264"/>
        <p:guide pos="7416"/>
        <p:guide orient="horz"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CDA7B-E053-4789-92EF-4E45DBE078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778CF-D08E-41F7-907B-ECEFBA18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528888" y="3790127"/>
            <a:ext cx="6660995" cy="4782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 userDrawn="1"/>
        </p:nvSpPr>
        <p:spPr>
          <a:xfrm>
            <a:off x="5531004" y="1413865"/>
            <a:ext cx="6660995" cy="219445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670631" y="1534479"/>
            <a:ext cx="6181845" cy="199718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670550" y="3833078"/>
            <a:ext cx="6181725" cy="47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48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6300" y="1714500"/>
            <a:ext cx="1717675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5631" y="1714500"/>
            <a:ext cx="1717675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5630" y="3953499"/>
            <a:ext cx="1717675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5561" y="3953499"/>
            <a:ext cx="1717675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770188" y="1889125"/>
            <a:ext cx="2927350" cy="1370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/>
          </p:nvPr>
        </p:nvSpPr>
        <p:spPr>
          <a:xfrm>
            <a:off x="2770188" y="4127328"/>
            <a:ext cx="2927350" cy="1370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8148523" y="1889125"/>
            <a:ext cx="2927350" cy="1370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8147666" y="4127328"/>
            <a:ext cx="2927350" cy="1370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6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6300" y="1752600"/>
            <a:ext cx="3121025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35488" y="1752600"/>
            <a:ext cx="3121025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194675" y="1752600"/>
            <a:ext cx="3121025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76300" y="4065588"/>
            <a:ext cx="3121025" cy="1208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535488" y="4065587"/>
            <a:ext cx="3121025" cy="1208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8194675" y="4065586"/>
            <a:ext cx="3121025" cy="1208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4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>
            <a:lumMod val="95000"/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43244" y="2086725"/>
            <a:ext cx="7648755" cy="89801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1"/>
          <p:cNvSpPr>
            <a:spLocks noGrp="1"/>
          </p:cNvSpPr>
          <p:nvPr>
            <p:ph type="title" hasCustomPrompt="1"/>
          </p:nvPr>
        </p:nvSpPr>
        <p:spPr>
          <a:xfrm>
            <a:off x="4753923" y="2207340"/>
            <a:ext cx="7098554" cy="682414"/>
          </a:xfrm>
          <a:prstGeom prst="rect">
            <a:avLst/>
          </a:prstGeom>
        </p:spPr>
        <p:txBody>
          <a:bodyPr anchor="ctr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97421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1762125"/>
            <a:ext cx="10515600" cy="3663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85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62663" y="1589088"/>
            <a:ext cx="5519737" cy="3668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38200" y="1895475"/>
            <a:ext cx="4968875" cy="3236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062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84323" y="558108"/>
            <a:ext cx="2302372" cy="230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3012231" y="558108"/>
            <a:ext cx="2302372" cy="230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012231" y="2993968"/>
            <a:ext cx="2302372" cy="230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84323" y="2993968"/>
            <a:ext cx="2302372" cy="230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56338" y="974725"/>
            <a:ext cx="539750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59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box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17170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2526894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336618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146342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956066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9765790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422371" y="0"/>
            <a:ext cx="7769629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07185" y="3429000"/>
            <a:ext cx="3884815" cy="23677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422370" y="3429000"/>
            <a:ext cx="3884815" cy="23677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422370" cy="19174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917470"/>
            <a:ext cx="4422370" cy="19340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851565"/>
            <a:ext cx="4422370" cy="1945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6882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99558" y="1752599"/>
            <a:ext cx="3471863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371421" y="1752600"/>
            <a:ext cx="3471863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843284" y="1752599"/>
            <a:ext cx="3471863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63925" y="4030663"/>
            <a:ext cx="3134458" cy="155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40123" y="4030663"/>
            <a:ext cx="3134458" cy="155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016321" y="4030663"/>
            <a:ext cx="3134458" cy="155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73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96742"/>
            <a:ext cx="12192000" cy="1061258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6" y="5911075"/>
            <a:ext cx="4003525" cy="841228"/>
          </a:xfrm>
          <a:prstGeom prst="rect">
            <a:avLst/>
          </a:prstGeom>
        </p:spPr>
      </p:pic>
      <p:sp>
        <p:nvSpPr>
          <p:cNvPr id="5" name="Text Placeholder 15"/>
          <p:cNvSpPr txBox="1">
            <a:spLocks/>
          </p:cNvSpPr>
          <p:nvPr userDrawn="1"/>
        </p:nvSpPr>
        <p:spPr>
          <a:xfrm>
            <a:off x="8463411" y="5796742"/>
            <a:ext cx="3478212" cy="1061258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@NCStateECE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@cscncsu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A8A31-E9A6-4E1E-B605-1F0867B183D4}"/>
              </a:ext>
            </a:extLst>
          </p:cNvPr>
          <p:cNvSpPr txBox="1"/>
          <p:nvPr userDrawn="1"/>
        </p:nvSpPr>
        <p:spPr>
          <a:xfrm>
            <a:off x="4178531" y="5988817"/>
            <a:ext cx="13464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baseline="0">
                <a:solidFill>
                  <a:schemeClr val="bg1"/>
                </a:solidFill>
                <a:latin typeface="Univers Condensed" panose="020B0604020202020204" pitchFamily="34" charset="0"/>
              </a:rPr>
              <a:t>Computer</a:t>
            </a:r>
          </a:p>
          <a:p>
            <a:r>
              <a:rPr lang="en-US" sz="1900" b="1" baseline="0">
                <a:solidFill>
                  <a:schemeClr val="bg1"/>
                </a:solidFill>
                <a:latin typeface="Univers Condensed" panose="020B0604020202020204" pitchFamily="34" charset="0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294665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1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image" Target="../media/image800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1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0.png"/><Relationship Id="rId4" Type="http://schemas.openxmlformats.org/officeDocument/2006/relationships/image" Target="../media/image1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Qiskit Programming</a:t>
            </a:r>
            <a:br>
              <a:rPr lang="en-US"/>
            </a:br>
            <a:r>
              <a:rPr lang="en-US"/>
              <a:t>Exercise: Teleportation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G. Byrd - HPCA Tutorial - Feb 22, 2020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89BEF-DA48-4692-A655-B9E175C64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7" y="855881"/>
            <a:ext cx="4247238" cy="42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3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83DC9-2E82-4DC6-87FD-E6B52AA6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Teleportation?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0D4A6-2F99-4D7B-B7D8-A98D1172DB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Can </a:t>
            </a:r>
            <a:r>
              <a:rPr lang="en-US" b="1"/>
              <a:t>transmit</a:t>
            </a:r>
            <a:r>
              <a:rPr lang="en-US"/>
              <a:t> and </a:t>
            </a:r>
            <a:r>
              <a:rPr lang="en-US" b="1"/>
              <a:t>reconstruct</a:t>
            </a:r>
            <a:r>
              <a:rPr lang="en-US"/>
              <a:t> the state of a qubit,</a:t>
            </a:r>
            <a:br>
              <a:rPr lang="en-US"/>
            </a:br>
            <a:r>
              <a:rPr lang="en-US"/>
              <a:t>using two </a:t>
            </a:r>
            <a:r>
              <a:rPr lang="en-US" u="sng"/>
              <a:t>classical</a:t>
            </a:r>
            <a:r>
              <a:rPr lang="en-US"/>
              <a:t> bits and a pair of </a:t>
            </a:r>
            <a:r>
              <a:rPr lang="en-US" b="1"/>
              <a:t>entangled</a:t>
            </a:r>
            <a:r>
              <a:rPr lang="en-US"/>
              <a:t> qubits.</a:t>
            </a:r>
            <a:br>
              <a:rPr lang="en-US"/>
            </a:br>
            <a:r>
              <a:rPr lang="en-US"/>
              <a:t>State of the original qubit is </a:t>
            </a:r>
            <a:r>
              <a:rPr lang="en-US" b="1"/>
              <a:t>destroyed</a:t>
            </a:r>
            <a:r>
              <a:rPr lang="en-US"/>
              <a:t>.</a:t>
            </a:r>
          </a:p>
          <a:p>
            <a:r>
              <a:rPr lang="en-US"/>
              <a:t>This is known as "teleportation."</a:t>
            </a:r>
          </a:p>
        </p:txBody>
      </p:sp>
    </p:spTree>
    <p:extLst>
      <p:ext uri="{BB962C8B-B14F-4D97-AF65-F5344CB8AC3E}">
        <p14:creationId xmlns:p14="http://schemas.microsoft.com/office/powerpoint/2010/main" val="172554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D4A5-442A-43A7-8356-4263EC3D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Teleportation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57B0C-9AD2-478B-BBB3-546E15E6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4" y="1481045"/>
            <a:ext cx="7939309" cy="32900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7EEB9E-A177-4E99-AD1C-EAABE3D3C922}"/>
              </a:ext>
            </a:extLst>
          </p:cNvPr>
          <p:cNvCxnSpPr/>
          <p:nvPr/>
        </p:nvCxnSpPr>
        <p:spPr>
          <a:xfrm>
            <a:off x="426346" y="3618331"/>
            <a:ext cx="9839617" cy="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0935AE-9E48-4548-A7A0-4FE84055E4CC}"/>
              </a:ext>
            </a:extLst>
          </p:cNvPr>
          <p:cNvSpPr txBox="1"/>
          <p:nvPr/>
        </p:nvSpPr>
        <p:spPr>
          <a:xfrm>
            <a:off x="636827" y="2664405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DDE70-9A6E-4740-8A75-0FE0288296FD}"/>
              </a:ext>
            </a:extLst>
          </p:cNvPr>
          <p:cNvSpPr txBox="1"/>
          <p:nvPr/>
        </p:nvSpPr>
        <p:spPr>
          <a:xfrm>
            <a:off x="636827" y="3879760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F99D7-7D1B-4F13-9E58-83E6BF42FF79}"/>
              </a:ext>
            </a:extLst>
          </p:cNvPr>
          <p:cNvSpPr txBox="1"/>
          <p:nvPr/>
        </p:nvSpPr>
        <p:spPr>
          <a:xfrm>
            <a:off x="636827" y="5531279"/>
            <a:ext cx="801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Alice wants to send q1 to Bob.  Alice does not know the state of q1.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6493EA2-63A9-473A-A1C9-002CC752FA52}"/>
                  </a:ext>
                </a:extLst>
              </p:cNvPr>
              <p:cNvSpPr/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6493EA2-63A9-473A-A1C9-002CC752F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  <a:blipFill>
                <a:blip r:embed="rId3"/>
                <a:stretch>
                  <a:fillRect t="-118033" r="-34842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92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D4A5-442A-43A7-8356-4263EC3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362"/>
            <a:ext cx="9080339" cy="942744"/>
          </a:xfrm>
        </p:spPr>
        <p:txBody>
          <a:bodyPr/>
          <a:lstStyle/>
          <a:p>
            <a:r>
              <a:rPr lang="en-US"/>
              <a:t>Teleportation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57B0C-9AD2-478B-BBB3-546E15E6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4" y="1481045"/>
            <a:ext cx="7939309" cy="32900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7EEB9E-A177-4E99-AD1C-EAABE3D3C922}"/>
              </a:ext>
            </a:extLst>
          </p:cNvPr>
          <p:cNvCxnSpPr/>
          <p:nvPr/>
        </p:nvCxnSpPr>
        <p:spPr>
          <a:xfrm>
            <a:off x="426346" y="3618331"/>
            <a:ext cx="9839617" cy="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0935AE-9E48-4548-A7A0-4FE84055E4CC}"/>
              </a:ext>
            </a:extLst>
          </p:cNvPr>
          <p:cNvSpPr txBox="1"/>
          <p:nvPr/>
        </p:nvSpPr>
        <p:spPr>
          <a:xfrm>
            <a:off x="636827" y="2664405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DDE70-9A6E-4740-8A75-0FE0288296FD}"/>
              </a:ext>
            </a:extLst>
          </p:cNvPr>
          <p:cNvSpPr txBox="1"/>
          <p:nvPr/>
        </p:nvSpPr>
        <p:spPr>
          <a:xfrm>
            <a:off x="636827" y="3879760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0F99D7-7D1B-4F13-9E58-83E6BF42FF79}"/>
                  </a:ext>
                </a:extLst>
              </p:cNvPr>
              <p:cNvSpPr txBox="1"/>
              <p:nvPr/>
            </p:nvSpPr>
            <p:spPr>
              <a:xfrm>
                <a:off x="636827" y="5531279"/>
                <a:ext cx="93262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First, an EPR pair is created -- an entangled pair of qubits in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〉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|00</m:t>
                        </m:r>
                      </m:e>
                    </m:d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〉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|11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br>
                  <a:rPr lang="en-US"/>
                </a:br>
                <a:r>
                  <a:rPr lang="en-US"/>
                  <a:t>(Leaving off normalizing coefficients for simplicity.)</a:t>
                </a:r>
              </a:p>
              <a:p>
                <a:r>
                  <a:rPr lang="en-US"/>
                  <a:t>Full state of 3-qubit system is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0F99D7-7D1B-4F13-9E58-83E6BF42F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27" y="5531279"/>
                <a:ext cx="9326206" cy="1200329"/>
              </a:xfrm>
              <a:prstGeom prst="rect">
                <a:avLst/>
              </a:prstGeom>
              <a:blipFill>
                <a:blip r:embed="rId3"/>
                <a:stretch>
                  <a:fillRect l="-523" t="-3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F6257F3-C2B1-4E93-9D49-FE2B122168BA}"/>
              </a:ext>
            </a:extLst>
          </p:cNvPr>
          <p:cNvSpPr/>
          <p:nvPr/>
        </p:nvSpPr>
        <p:spPr>
          <a:xfrm>
            <a:off x="1744653" y="2602955"/>
            <a:ext cx="2872226" cy="198586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096D93-141B-4CFE-9AC4-E7A5FFE7CCBF}"/>
                  </a:ext>
                </a:extLst>
              </p:cNvPr>
              <p:cNvSpPr/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096D93-141B-4CFE-9AC4-E7A5FFE7C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  <a:blipFill>
                <a:blip r:embed="rId4"/>
                <a:stretch>
                  <a:fillRect t="-118033" r="-34842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28D3457-28BD-4933-B45F-4F5E180BABDF}"/>
                  </a:ext>
                </a:extLst>
              </p:cNvPr>
              <p:cNvSpPr/>
              <p:nvPr/>
            </p:nvSpPr>
            <p:spPr>
              <a:xfrm>
                <a:off x="3529997" y="6078557"/>
                <a:ext cx="39149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begChr m:val=""/>
                          <m:endChr m:val="〉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𝟎𝟎𝟎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begChr m:val=""/>
                          <m:endChr m:val="〉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𝟎𝟏𝟏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begChr m:val=""/>
                          <m:endChr m:val="〉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begChr m:val=""/>
                          <m:endChr m:val="〉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𝟏𝟏𝟏</m:t>
                          </m:r>
                        </m:e>
                      </m:d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28D3457-28BD-4933-B45F-4F5E180BA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997" y="6078557"/>
                <a:ext cx="3914918" cy="369332"/>
              </a:xfrm>
              <a:prstGeom prst="rect">
                <a:avLst/>
              </a:prstGeom>
              <a:blipFill>
                <a:blip r:embed="rId5"/>
                <a:stretch>
                  <a:fillRect t="-118033" r="-11838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58E7D7-24CA-4ACF-A010-B5DA4A39418C}"/>
                  </a:ext>
                </a:extLst>
              </p:cNvPr>
              <p:cNvSpPr/>
              <p:nvPr/>
            </p:nvSpPr>
            <p:spPr>
              <a:xfrm>
                <a:off x="2654374" y="2722111"/>
                <a:ext cx="5273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58E7D7-24CA-4ACF-A010-B5DA4A394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374" y="2722111"/>
                <a:ext cx="527324" cy="369332"/>
              </a:xfrm>
              <a:prstGeom prst="rect">
                <a:avLst/>
              </a:prstGeom>
              <a:blipFill>
                <a:blip r:embed="rId6"/>
                <a:stretch>
                  <a:fillRect l="-19540" t="-120000" r="-88506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3CCAEB6-64E7-4282-9AF7-A589B98DCF87}"/>
                  </a:ext>
                </a:extLst>
              </p:cNvPr>
              <p:cNvSpPr/>
              <p:nvPr/>
            </p:nvSpPr>
            <p:spPr>
              <a:xfrm>
                <a:off x="2665588" y="3795397"/>
                <a:ext cx="5273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3CCAEB6-64E7-4282-9AF7-A589B98DC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588" y="3795397"/>
                <a:ext cx="527324" cy="369332"/>
              </a:xfrm>
              <a:prstGeom prst="rect">
                <a:avLst/>
              </a:prstGeom>
              <a:blipFill>
                <a:blip r:embed="rId7"/>
                <a:stretch>
                  <a:fillRect l="-19540" t="-120000" r="-88506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9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D4A5-442A-43A7-8356-4263EC3D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Teleportation (3)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57B0C-9AD2-478B-BBB3-546E15E6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4" y="1481045"/>
            <a:ext cx="7939309" cy="32900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7EEB9E-A177-4E99-AD1C-EAABE3D3C922}"/>
              </a:ext>
            </a:extLst>
          </p:cNvPr>
          <p:cNvCxnSpPr/>
          <p:nvPr/>
        </p:nvCxnSpPr>
        <p:spPr>
          <a:xfrm>
            <a:off x="426346" y="3618331"/>
            <a:ext cx="9839617" cy="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0935AE-9E48-4548-A7A0-4FE84055E4CC}"/>
              </a:ext>
            </a:extLst>
          </p:cNvPr>
          <p:cNvSpPr txBox="1"/>
          <p:nvPr/>
        </p:nvSpPr>
        <p:spPr>
          <a:xfrm>
            <a:off x="636827" y="2664405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DDE70-9A6E-4740-8A75-0FE0288296FD}"/>
              </a:ext>
            </a:extLst>
          </p:cNvPr>
          <p:cNvSpPr txBox="1"/>
          <p:nvPr/>
        </p:nvSpPr>
        <p:spPr>
          <a:xfrm>
            <a:off x="636827" y="3879760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F99D7-7D1B-4F13-9E58-83E6BF42FF79}"/>
              </a:ext>
            </a:extLst>
          </p:cNvPr>
          <p:cNvSpPr txBox="1"/>
          <p:nvPr/>
        </p:nvSpPr>
        <p:spPr>
          <a:xfrm>
            <a:off x="636827" y="5251910"/>
            <a:ext cx="932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Next, Alice performs operations on her two qubits, and state becomes:</a:t>
            </a: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6257F3-C2B1-4E93-9D49-FE2B122168BA}"/>
              </a:ext>
            </a:extLst>
          </p:cNvPr>
          <p:cNvSpPr/>
          <p:nvPr/>
        </p:nvSpPr>
        <p:spPr>
          <a:xfrm>
            <a:off x="4549561" y="1481044"/>
            <a:ext cx="1546440" cy="194795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096D93-141B-4CFE-9AC4-E7A5FFE7CCBF}"/>
                  </a:ext>
                </a:extLst>
              </p:cNvPr>
              <p:cNvSpPr/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096D93-141B-4CFE-9AC4-E7A5FFE7C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  <a:blipFill>
                <a:blip r:embed="rId3"/>
                <a:stretch>
                  <a:fillRect t="-118033" r="-34842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E0BC9F-E5BB-43A0-94AF-49E58E01BBE5}"/>
                  </a:ext>
                </a:extLst>
              </p:cNvPr>
              <p:cNvSpPr/>
              <p:nvPr/>
            </p:nvSpPr>
            <p:spPr>
              <a:xfrm>
                <a:off x="2139210" y="5634301"/>
                <a:ext cx="75938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𝟎𝟎𝟎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𝟎𝟏𝟏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𝟏𝟏𝟏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𝟎𝟏𝟎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𝟎𝟎𝟏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𝟏𝟏𝟎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𝟏𝟎𝟏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E0BC9F-E5BB-43A0-94AF-49E58E01B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10" y="5634301"/>
                <a:ext cx="7593820" cy="369332"/>
              </a:xfrm>
              <a:prstGeom prst="rect">
                <a:avLst/>
              </a:prstGeom>
              <a:blipFill>
                <a:blip r:embed="rId4"/>
                <a:stretch>
                  <a:fillRect t="-118033" r="-4976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02009D-CA8C-4E95-BFCC-C8C051752BD1}"/>
                  </a:ext>
                </a:extLst>
              </p:cNvPr>
              <p:cNvSpPr/>
              <p:nvPr/>
            </p:nvSpPr>
            <p:spPr>
              <a:xfrm>
                <a:off x="1105092" y="6131770"/>
                <a:ext cx="9575998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02009D-CA8C-4E95-BFCC-C8C051752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092" y="6131770"/>
                <a:ext cx="9575998" cy="404983"/>
              </a:xfrm>
              <a:prstGeom prst="rect">
                <a:avLst/>
              </a:prstGeom>
              <a:blipFill>
                <a:blip r:embed="rId5"/>
                <a:stretch>
                  <a:fillRect t="-156061" b="-2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67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D4A5-442A-43A7-8356-4263EC3D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Teleportation (4)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57B0C-9AD2-478B-BBB3-546E15E6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4" y="1481045"/>
            <a:ext cx="7939309" cy="32900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7EEB9E-A177-4E99-AD1C-EAABE3D3C922}"/>
              </a:ext>
            </a:extLst>
          </p:cNvPr>
          <p:cNvCxnSpPr/>
          <p:nvPr/>
        </p:nvCxnSpPr>
        <p:spPr>
          <a:xfrm>
            <a:off x="426346" y="3618331"/>
            <a:ext cx="9839617" cy="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0935AE-9E48-4548-A7A0-4FE84055E4CC}"/>
              </a:ext>
            </a:extLst>
          </p:cNvPr>
          <p:cNvSpPr txBox="1"/>
          <p:nvPr/>
        </p:nvSpPr>
        <p:spPr>
          <a:xfrm>
            <a:off x="636827" y="2664405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DDE70-9A6E-4740-8A75-0FE0288296FD}"/>
              </a:ext>
            </a:extLst>
          </p:cNvPr>
          <p:cNvSpPr txBox="1"/>
          <p:nvPr/>
        </p:nvSpPr>
        <p:spPr>
          <a:xfrm>
            <a:off x="636827" y="3879760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F99D7-7D1B-4F13-9E58-83E6BF42FF79}"/>
              </a:ext>
            </a:extLst>
          </p:cNvPr>
          <p:cNvSpPr txBox="1"/>
          <p:nvPr/>
        </p:nvSpPr>
        <p:spPr>
          <a:xfrm>
            <a:off x="636827" y="5251910"/>
            <a:ext cx="932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Alice measures her two bits, which forces Bob's bit into one of the four states.</a:t>
            </a: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6257F3-C2B1-4E93-9D49-FE2B122168BA}"/>
              </a:ext>
            </a:extLst>
          </p:cNvPr>
          <p:cNvSpPr/>
          <p:nvPr/>
        </p:nvSpPr>
        <p:spPr>
          <a:xfrm>
            <a:off x="5936120" y="1551716"/>
            <a:ext cx="1546440" cy="206660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096D93-141B-4CFE-9AC4-E7A5FFE7CCBF}"/>
                  </a:ext>
                </a:extLst>
              </p:cNvPr>
              <p:cNvSpPr/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096D93-141B-4CFE-9AC4-E7A5FFE7C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  <a:blipFill>
                <a:blip r:embed="rId3"/>
                <a:stretch>
                  <a:fillRect t="-118033" r="-34842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02009D-CA8C-4E95-BFCC-C8C051752BD1}"/>
                  </a:ext>
                </a:extLst>
              </p:cNvPr>
              <p:cNvSpPr/>
              <p:nvPr/>
            </p:nvSpPr>
            <p:spPr>
              <a:xfrm>
                <a:off x="774113" y="5772511"/>
                <a:ext cx="9575998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02009D-CA8C-4E95-BFCC-C8C051752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13" y="5772511"/>
                <a:ext cx="9575998" cy="404983"/>
              </a:xfrm>
              <a:prstGeom prst="rect">
                <a:avLst/>
              </a:prstGeom>
              <a:blipFill>
                <a:blip r:embed="rId4"/>
                <a:stretch>
                  <a:fillRect t="-156061" b="-2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18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D4A5-442A-43A7-8356-4263EC3D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Teleportation (5)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57B0C-9AD2-478B-BBB3-546E15E6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4" y="1481045"/>
            <a:ext cx="7939309" cy="32900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7EEB9E-A177-4E99-AD1C-EAABE3D3C922}"/>
              </a:ext>
            </a:extLst>
          </p:cNvPr>
          <p:cNvCxnSpPr/>
          <p:nvPr/>
        </p:nvCxnSpPr>
        <p:spPr>
          <a:xfrm>
            <a:off x="426346" y="3618331"/>
            <a:ext cx="9839617" cy="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0935AE-9E48-4548-A7A0-4FE84055E4CC}"/>
              </a:ext>
            </a:extLst>
          </p:cNvPr>
          <p:cNvSpPr txBox="1"/>
          <p:nvPr/>
        </p:nvSpPr>
        <p:spPr>
          <a:xfrm>
            <a:off x="636827" y="2664405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DDE70-9A6E-4740-8A75-0FE0288296FD}"/>
              </a:ext>
            </a:extLst>
          </p:cNvPr>
          <p:cNvSpPr txBox="1"/>
          <p:nvPr/>
        </p:nvSpPr>
        <p:spPr>
          <a:xfrm>
            <a:off x="636827" y="3879760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F99D7-7D1B-4F13-9E58-83E6BF42FF79}"/>
              </a:ext>
            </a:extLst>
          </p:cNvPr>
          <p:cNvSpPr txBox="1"/>
          <p:nvPr/>
        </p:nvSpPr>
        <p:spPr>
          <a:xfrm>
            <a:off x="636826" y="5251910"/>
            <a:ext cx="9488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two measured bits (classical) are sent to Bob.  At that point, he knows the state of his qubit,</a:t>
            </a:r>
            <a:br>
              <a:rPr lang="en-US"/>
            </a:br>
            <a:r>
              <a:rPr lang="en-US"/>
              <a:t>and he "corrects" it using X, Z, or both (Y), to recover the original state.</a:t>
            </a: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6257F3-C2B1-4E93-9D49-FE2B122168BA}"/>
              </a:ext>
            </a:extLst>
          </p:cNvPr>
          <p:cNvSpPr/>
          <p:nvPr/>
        </p:nvSpPr>
        <p:spPr>
          <a:xfrm>
            <a:off x="7361014" y="1650140"/>
            <a:ext cx="2085916" cy="304527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096D93-141B-4CFE-9AC4-E7A5FFE7CCBF}"/>
                  </a:ext>
                </a:extLst>
              </p:cNvPr>
              <p:cNvSpPr/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096D93-141B-4CFE-9AC4-E7A5FFE7C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  <a:blipFill>
                <a:blip r:embed="rId3"/>
                <a:stretch>
                  <a:fillRect t="-118033" r="-34842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02009D-CA8C-4E95-BFCC-C8C051752BD1}"/>
                  </a:ext>
                </a:extLst>
              </p:cNvPr>
              <p:cNvSpPr/>
              <p:nvPr/>
            </p:nvSpPr>
            <p:spPr>
              <a:xfrm>
                <a:off x="903139" y="5907147"/>
                <a:ext cx="9575998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d>
                            <m:dPr>
                              <m:begChr m:val=""/>
                              <m:endChr m:val="〉"/>
                              <m:ctrlP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02009D-CA8C-4E95-BFCC-C8C051752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39" y="5907147"/>
                <a:ext cx="9575998" cy="404983"/>
              </a:xfrm>
              <a:prstGeom prst="rect">
                <a:avLst/>
              </a:prstGeom>
              <a:blipFill>
                <a:blip r:embed="rId4"/>
                <a:stretch>
                  <a:fillRect t="-156061" b="-2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0F363E-6486-4D46-8D41-70D5AB266967}"/>
                  </a:ext>
                </a:extLst>
              </p:cNvPr>
              <p:cNvSpPr/>
              <p:nvPr/>
            </p:nvSpPr>
            <p:spPr>
              <a:xfrm>
                <a:off x="9589977" y="3972093"/>
                <a:ext cx="1351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0F363E-6486-4D46-8D41-70D5AB266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977" y="3972093"/>
                <a:ext cx="1351972" cy="369332"/>
              </a:xfrm>
              <a:prstGeom prst="rect">
                <a:avLst/>
              </a:prstGeom>
              <a:blipFill>
                <a:blip r:embed="rId5"/>
                <a:stretch>
                  <a:fillRect t="-120000" r="-34685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42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D4A5-442A-43A7-8356-4263EC3D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57B0C-9AD2-478B-BBB3-546E15E6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4" y="1481045"/>
            <a:ext cx="7939309" cy="32900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7EEB9E-A177-4E99-AD1C-EAABE3D3C922}"/>
              </a:ext>
            </a:extLst>
          </p:cNvPr>
          <p:cNvCxnSpPr/>
          <p:nvPr/>
        </p:nvCxnSpPr>
        <p:spPr>
          <a:xfrm>
            <a:off x="426346" y="3618331"/>
            <a:ext cx="9839617" cy="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0935AE-9E48-4548-A7A0-4FE84055E4CC}"/>
              </a:ext>
            </a:extLst>
          </p:cNvPr>
          <p:cNvSpPr txBox="1"/>
          <p:nvPr/>
        </p:nvSpPr>
        <p:spPr>
          <a:xfrm>
            <a:off x="636827" y="2664405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DDE70-9A6E-4740-8A75-0FE0288296FD}"/>
              </a:ext>
            </a:extLst>
          </p:cNvPr>
          <p:cNvSpPr txBox="1"/>
          <p:nvPr/>
        </p:nvSpPr>
        <p:spPr>
          <a:xfrm>
            <a:off x="636827" y="3879760"/>
            <a:ext cx="10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495E"/>
                </a:solidFill>
                <a:latin typeface="CCBiffBamBoomOutline" panose="03000600020000090004" pitchFamily="66" charset="0"/>
              </a:rPr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0F99D7-7D1B-4F13-9E58-83E6BF42FF79}"/>
                  </a:ext>
                </a:extLst>
              </p:cNvPr>
              <p:cNvSpPr txBox="1"/>
              <p:nvPr/>
            </p:nvSpPr>
            <p:spPr>
              <a:xfrm>
                <a:off x="636827" y="5032523"/>
                <a:ext cx="1053792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Use qiskit to implement the circuit and demonstrate that it works.</a:t>
                </a:r>
              </a:p>
              <a:p>
                <a:r>
                  <a:rPr lang="en-US"/>
                  <a:t>(Only works with simulator)</a:t>
                </a:r>
              </a:p>
              <a:p>
                <a:endParaRPr lang="en-US"/>
              </a:p>
              <a:p>
                <a:r>
                  <a:rPr lang="en-US">
                    <a:solidFill>
                      <a:schemeClr val="tx1"/>
                    </a:solidFill>
                  </a:rPr>
                  <a:t>Q: How do you know if Bob's qubit matches the original?  There's no direct way to observe the</a:t>
                </a:r>
                <a:br>
                  <a:rPr lang="en-US">
                    <a:solidFill>
                      <a:schemeClr val="tx1"/>
                    </a:solidFill>
                  </a:rPr>
                </a:br>
                <a:r>
                  <a:rPr lang="en-US">
                    <a:solidFill>
                      <a:schemeClr val="tx1"/>
                    </a:solidFill>
                  </a:rPr>
                  <a:t>actual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"/>
                        <m:endChr m:val="〉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|0</m:t>
                        </m:r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"/>
                        <m:endChr m:val="〉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|1</m:t>
                        </m:r>
                      </m:e>
                    </m:d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, even in the simulator.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0F99D7-7D1B-4F13-9E58-83E6BF42F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27" y="5032523"/>
                <a:ext cx="10537926" cy="1477328"/>
              </a:xfrm>
              <a:prstGeom prst="rect">
                <a:avLst/>
              </a:prstGeom>
              <a:blipFill>
                <a:blip r:embed="rId3"/>
                <a:stretch>
                  <a:fillRect l="-463" t="-2479" b="-46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6493EA2-63A9-473A-A1C9-002CC752FA52}"/>
                  </a:ext>
                </a:extLst>
              </p:cNvPr>
              <p:cNvSpPr/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6493EA2-63A9-473A-A1C9-002CC752F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036" y="1561040"/>
                <a:ext cx="1351972" cy="369332"/>
              </a:xfrm>
              <a:prstGeom prst="rect">
                <a:avLst/>
              </a:prstGeom>
              <a:blipFill>
                <a:blip r:embed="rId4"/>
                <a:stretch>
                  <a:fillRect t="-118033" r="-34842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097841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ECE Theme">
  <a:themeElements>
    <a:clrScheme name="NCSU">
      <a:dk1>
        <a:srgbClr val="000000"/>
      </a:dk1>
      <a:lt1>
        <a:srgbClr val="FFFFFF"/>
      </a:lt1>
      <a:dk2>
        <a:srgbClr val="CB0000"/>
      </a:dk2>
      <a:lt2>
        <a:srgbClr val="FEFFFF"/>
      </a:lt2>
      <a:accent1>
        <a:srgbClr val="427E92"/>
      </a:accent1>
      <a:accent2>
        <a:srgbClr val="7C8B37"/>
      </a:accent2>
      <a:accent3>
        <a:srgbClr val="FBD624"/>
      </a:accent3>
      <a:accent4>
        <a:srgbClr val="CF4C27"/>
      </a:accent4>
      <a:accent5>
        <a:srgbClr val="990000"/>
      </a:accent5>
      <a:accent6>
        <a:srgbClr val="CB0000"/>
      </a:accent6>
      <a:hlink>
        <a:srgbClr val="CB0000"/>
      </a:hlink>
      <a:folHlink>
        <a:srgbClr val="9900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477F201-29AA-0B47-83FD-EF4B13410F69}" vid="{6F24B81B-579C-5B4C-8399-7FAAC8678D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NCStateECE-Template</Template>
  <TotalTime>20744</TotalTime>
  <Words>324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Cambria Math</vt:lpstr>
      <vt:lpstr>CCBiffBamBoomOutline</vt:lpstr>
      <vt:lpstr>Franklin Gothic Medium</vt:lpstr>
      <vt:lpstr>Univers Condensed</vt:lpstr>
      <vt:lpstr>Franklin Gothic Book</vt:lpstr>
      <vt:lpstr>Calibri</vt:lpstr>
      <vt:lpstr>NCStateECE Theme</vt:lpstr>
      <vt:lpstr>Qiskit Programming Exercise: Teleportation</vt:lpstr>
      <vt:lpstr>Quantum Teleportation?</vt:lpstr>
      <vt:lpstr>Teleportation (1)</vt:lpstr>
      <vt:lpstr>Teleportation (2)</vt:lpstr>
      <vt:lpstr>Teleportation (3)</vt:lpstr>
      <vt:lpstr>Teleportation (4)</vt:lpstr>
      <vt:lpstr>Teleportation (5)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Computing</dc:title>
  <dc:creator>Greg Byrd</dc:creator>
  <cp:lastModifiedBy>Greg Byrd</cp:lastModifiedBy>
  <cp:revision>28</cp:revision>
  <dcterms:created xsi:type="dcterms:W3CDTF">2018-03-21T14:11:22Z</dcterms:created>
  <dcterms:modified xsi:type="dcterms:W3CDTF">2020-02-21T13:03:52Z</dcterms:modified>
</cp:coreProperties>
</file>