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9" r:id="rId5"/>
    <p:sldId id="259" r:id="rId6"/>
    <p:sldId id="260" r:id="rId7"/>
    <p:sldId id="27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4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9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3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3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1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6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0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3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A6C2-0FBC-4471-A53F-36AFEB60833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F5C71-9DB5-4B61-87BE-5E4BB4008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9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ishnudh\Downloads\TrainDemo.MO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Object Transportation System Using LEGO </a:t>
            </a:r>
            <a:r>
              <a:rPr lang="en-US" b="1" dirty="0" err="1" smtClean="0"/>
              <a:t>Mindstorms</a:t>
            </a:r>
            <a:r>
              <a:rPr lang="en-US" b="1" dirty="0" smtClean="0"/>
              <a:t> RCX</a:t>
            </a:r>
            <a:br>
              <a:rPr lang="en-US" b="1" dirty="0" smtClean="0"/>
            </a:br>
            <a:r>
              <a:rPr lang="en-US" sz="2000" b="1" dirty="0" smtClean="0"/>
              <a:t>Term project for CSC714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David </a:t>
            </a:r>
            <a:r>
              <a:rPr lang="en-US" sz="2400" dirty="0" err="1" smtClean="0"/>
              <a:t>Boyuka</a:t>
            </a:r>
            <a:endParaRPr lang="en-US" sz="2400" dirty="0" smtClean="0"/>
          </a:p>
          <a:p>
            <a:r>
              <a:rPr lang="en-US" sz="2400" dirty="0" smtClean="0"/>
              <a:t>Vishnu </a:t>
            </a:r>
            <a:r>
              <a:rPr lang="en-US" sz="2400" dirty="0" err="1" smtClean="0"/>
              <a:t>Dasa</a:t>
            </a:r>
            <a:r>
              <a:rPr lang="en-US" sz="2400" dirty="0" smtClean="0"/>
              <a:t> Harish </a:t>
            </a:r>
            <a:r>
              <a:rPr lang="en-US" sz="2400" dirty="0" err="1" smtClean="0"/>
              <a:t>Babu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17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Objective: transport objects from “input bins” to the “output bin”, under various real-time constraints</a:t>
            </a:r>
          </a:p>
          <a:p>
            <a:r>
              <a:rPr lang="en-US" sz="2800" dirty="0" smtClean="0"/>
              <a:t>Single delivery vehicle, circular track, unlimited object capacity</a:t>
            </a:r>
          </a:p>
          <a:p>
            <a:r>
              <a:rPr lang="en-US" sz="2800" dirty="0" smtClean="0"/>
              <a:t>Real-time constraints:</a:t>
            </a:r>
          </a:p>
          <a:p>
            <a:pPr lvl="1"/>
            <a:r>
              <a:rPr lang="en-US" sz="2400" dirty="0" smtClean="0"/>
              <a:t>Periodic tasks for input bin checking</a:t>
            </a:r>
          </a:p>
          <a:p>
            <a:pPr lvl="1">
              <a:buNone/>
            </a:pPr>
            <a:r>
              <a:rPr lang="en-US" sz="2400" dirty="0" smtClean="0"/>
              <a:t>	(deadline = period)</a:t>
            </a:r>
          </a:p>
          <a:p>
            <a:pPr lvl="1"/>
            <a:r>
              <a:rPr lang="en-US" sz="2400" dirty="0" smtClean="0"/>
              <a:t>Sporadic task released when</a:t>
            </a:r>
          </a:p>
          <a:p>
            <a:pPr lvl="1">
              <a:buNone/>
            </a:pPr>
            <a:r>
              <a:rPr lang="en-US" sz="2400" dirty="0" smtClean="0"/>
              <a:t>	object(s) are picked up, with</a:t>
            </a:r>
          </a:p>
          <a:p>
            <a:pPr lvl="1">
              <a:buNone/>
            </a:pPr>
            <a:r>
              <a:rPr lang="en-US" sz="2400" dirty="0" smtClean="0"/>
              <a:t>	deadline specific to each bin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0"/>
            <a:ext cx="267030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“Typical” approach to scheduling is naïve</a:t>
            </a:r>
          </a:p>
          <a:p>
            <a:pPr lvl="1"/>
            <a:r>
              <a:rPr lang="en-US" sz="2400" dirty="0" smtClean="0"/>
              <a:t>WCET can be bounded more tightly by incorporating current location and distance to bins</a:t>
            </a:r>
          </a:p>
          <a:p>
            <a:r>
              <a:rPr lang="en-US" sz="2800" dirty="0" smtClean="0"/>
              <a:t>Sporadic tasks for object delivery aren’t “typical”</a:t>
            </a:r>
          </a:p>
          <a:p>
            <a:pPr lvl="1"/>
            <a:r>
              <a:rPr lang="en-US" sz="2400" dirty="0" smtClean="0"/>
              <a:t>All objects are delivered at once, no separate WCETs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Algorithm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Incorporate “</a:t>
            </a:r>
            <a:r>
              <a:rPr lang="en-US" sz="2800" dirty="0" err="1" smtClean="0"/>
              <a:t>lookahead</a:t>
            </a:r>
            <a:r>
              <a:rPr lang="en-US" sz="2800" dirty="0" smtClean="0"/>
              <a:t>” by calculating slack remaining after a move</a:t>
            </a:r>
          </a:p>
          <a:p>
            <a:r>
              <a:rPr lang="en-US" sz="2800" dirty="0" smtClean="0"/>
              <a:t>Slack = deadline – (WCET given</a:t>
            </a:r>
          </a:p>
          <a:p>
            <a:pPr>
              <a:buNone/>
            </a:pPr>
            <a:r>
              <a:rPr lang="en-US" sz="2800" dirty="0" smtClean="0"/>
              <a:t>	current location)</a:t>
            </a:r>
          </a:p>
          <a:p>
            <a:pPr>
              <a:buNone/>
            </a:pPr>
            <a:r>
              <a:rPr lang="en-US" sz="2800" dirty="0" smtClean="0"/>
              <a:t>Example:</a:t>
            </a:r>
          </a:p>
          <a:p>
            <a:r>
              <a:rPr lang="en-US" sz="2000" dirty="0" smtClean="0"/>
              <a:t>Bin check time = 1sec</a:t>
            </a:r>
          </a:p>
          <a:p>
            <a:r>
              <a:rPr lang="en-US" sz="2000" dirty="0" smtClean="0"/>
              <a:t>If check C then B, B’s deadline is missed</a:t>
            </a:r>
          </a:p>
          <a:p>
            <a:r>
              <a:rPr lang="en-US" sz="2000" dirty="0" smtClean="0"/>
              <a:t>But, if check B then C, success</a:t>
            </a:r>
          </a:p>
          <a:p>
            <a:r>
              <a:rPr lang="en-US" sz="2000" dirty="0" smtClean="0"/>
              <a:t>Slack check algorithm finds negative</a:t>
            </a:r>
          </a:p>
          <a:p>
            <a:pPr>
              <a:buNone/>
            </a:pPr>
            <a:r>
              <a:rPr lang="en-US" sz="2000" dirty="0" smtClean="0"/>
              <a:t>	slack for B if we check C then B, so it</a:t>
            </a:r>
          </a:p>
          <a:p>
            <a:pPr>
              <a:buNone/>
            </a:pPr>
            <a:r>
              <a:rPr lang="en-US" sz="2000" dirty="0" smtClean="0"/>
              <a:t>	decides on the correct strategy (B first)</a:t>
            </a:r>
          </a:p>
          <a:p>
            <a:pPr>
              <a:buNone/>
            </a:pPr>
            <a:endParaRPr lang="en-US" sz="28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4924155" y="2514600"/>
            <a:ext cx="3810597" cy="4013775"/>
            <a:chOff x="4390755" y="2514600"/>
            <a:chExt cx="3810597" cy="4013775"/>
          </a:xfrm>
        </p:grpSpPr>
        <p:sp>
          <p:nvSpPr>
            <p:cNvPr id="4" name="Donut 3"/>
            <p:cNvSpPr/>
            <p:nvPr/>
          </p:nvSpPr>
          <p:spPr>
            <a:xfrm>
              <a:off x="5181600" y="3200400"/>
              <a:ext cx="2590800" cy="2743200"/>
            </a:xfrm>
            <a:prstGeom prst="donut">
              <a:avLst>
                <a:gd name="adj" fmla="val 39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53000" y="4419600"/>
              <a:ext cx="4572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43800" y="4419600"/>
              <a:ext cx="4572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3048000"/>
              <a:ext cx="304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1" name="Curved Connector 10"/>
            <p:cNvCxnSpPr>
              <a:stCxn id="5" idx="1"/>
            </p:cNvCxnSpPr>
            <p:nvPr/>
          </p:nvCxnSpPr>
          <p:spPr>
            <a:xfrm rot="10800000" flipH="1">
              <a:off x="4953000" y="3048000"/>
              <a:ext cx="1371600" cy="1524000"/>
            </a:xfrm>
            <a:prstGeom prst="curvedConnector4">
              <a:avLst>
                <a:gd name="adj1" fmla="val -16667"/>
                <a:gd name="adj2" fmla="val 111066"/>
              </a:avLst>
            </a:prstGeom>
            <a:ln w="25400"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0"/>
            <p:cNvCxnSpPr>
              <a:endCxn id="6" idx="3"/>
            </p:cNvCxnSpPr>
            <p:nvPr/>
          </p:nvCxnSpPr>
          <p:spPr>
            <a:xfrm rot="16200000" flipH="1">
              <a:off x="6553200" y="3124200"/>
              <a:ext cx="1524000" cy="1371600"/>
            </a:xfrm>
            <a:prstGeom prst="curvedConnector4">
              <a:avLst>
                <a:gd name="adj1" fmla="val -11066"/>
                <a:gd name="adj2" fmla="val 116667"/>
              </a:avLst>
            </a:prstGeom>
            <a:ln w="25400"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800600" y="3212068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sec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3800" y="3276600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sec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67400" y="2514600"/>
              <a:ext cx="12218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Deadline = 9</a:t>
              </a:r>
              <a:endParaRPr lang="en-US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4600" y="4267200"/>
              <a:ext cx="12218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Deadline = 8</a:t>
              </a:r>
              <a:endParaRPr lang="en-US" sz="1600" dirty="0"/>
            </a:p>
          </p:txBody>
        </p:sp>
        <p:cxnSp>
          <p:nvCxnSpPr>
            <p:cNvPr id="35" name="Curved Connector 10"/>
            <p:cNvCxnSpPr/>
            <p:nvPr/>
          </p:nvCxnSpPr>
          <p:spPr>
            <a:xfrm rot="5400000" flipH="1" flipV="1">
              <a:off x="4191000" y="5181600"/>
              <a:ext cx="1219200" cy="304800"/>
            </a:xfrm>
            <a:prstGeom prst="curvedConnector3">
              <a:avLst>
                <a:gd name="adj1" fmla="val 50000"/>
              </a:avLst>
            </a:prstGeom>
            <a:ln w="25400">
              <a:headEnd type="none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390755" y="5943600"/>
              <a:ext cx="10194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Train here</a:t>
              </a:r>
            </a:p>
            <a:p>
              <a:pPr algn="ctr"/>
              <a:r>
                <a:rPr lang="en-US" sz="1600" dirty="0" smtClean="0"/>
                <a:t>at t = 0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and </a:t>
            </a:r>
            <a:r>
              <a:rPr lang="en-US" dirty="0" err="1" smtClean="0"/>
              <a:t>Todo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Done:</a:t>
            </a:r>
          </a:p>
          <a:p>
            <a:r>
              <a:rPr lang="en-US" sz="2800" dirty="0" smtClean="0"/>
              <a:t>Physical construction is complete</a:t>
            </a:r>
          </a:p>
          <a:p>
            <a:pPr lvl="1"/>
            <a:r>
              <a:rPr lang="en-US" sz="2400" dirty="0" smtClean="0"/>
              <a:t>Vehicle movement, “bin checker” arm, object dumper, location sensor, object pickup sensor</a:t>
            </a:r>
          </a:p>
          <a:p>
            <a:r>
              <a:rPr lang="en-US" sz="2800" dirty="0" smtClean="0"/>
              <a:t>Low-level code and scheduler interface complete</a:t>
            </a:r>
          </a:p>
          <a:p>
            <a:r>
              <a:rPr lang="en-US" sz="2800" dirty="0" smtClean="0"/>
              <a:t>Some prototype scheduling algorithms coded</a:t>
            </a:r>
          </a:p>
          <a:p>
            <a:pPr>
              <a:buNone/>
            </a:pPr>
            <a:r>
              <a:rPr lang="en-US" sz="2800" u="sng" dirty="0" err="1" smtClean="0"/>
              <a:t>Todo</a:t>
            </a:r>
            <a:r>
              <a:rPr lang="en-US" sz="2800" u="sng" dirty="0" smtClean="0"/>
              <a:t>:</a:t>
            </a:r>
          </a:p>
          <a:p>
            <a:r>
              <a:rPr lang="en-US" sz="2800" dirty="0" smtClean="0"/>
              <a:t>Finalize scheduling algorithms we want to compare</a:t>
            </a:r>
          </a:p>
          <a:p>
            <a:r>
              <a:rPr lang="en-US" sz="2800" dirty="0" smtClean="0"/>
              <a:t>Use various test scenarios to evaluate/showcase algorithms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01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Light sensor was not sensitive enough for an object pickup detector. We switched to using a rotation-sensor-based mechanism.</a:t>
            </a:r>
          </a:p>
          <a:p>
            <a:r>
              <a:rPr lang="en-US" sz="2800" dirty="0" smtClean="0"/>
              <a:t>Much difficulty calibrating touch sensor to read station markers on track. Also, our first touch sensor turned out to be broken…</a:t>
            </a:r>
          </a:p>
          <a:p>
            <a:r>
              <a:rPr lang="en-US" sz="2800" dirty="0" smtClean="0"/>
              <a:t>Train derailed itself until we found the correct speed</a:t>
            </a:r>
          </a:p>
          <a:p>
            <a:r>
              <a:rPr lang="en-US" sz="2800" dirty="0" smtClean="0"/>
              <a:t>Algorithm design tricky because some assumptions are different than in the RT systems we have studied</a:t>
            </a:r>
          </a:p>
        </p:txBody>
      </p:sp>
    </p:spTree>
    <p:extLst>
      <p:ext uri="{BB962C8B-B14F-4D97-AF65-F5344CB8AC3E}">
        <p14:creationId xmlns:p14="http://schemas.microsoft.com/office/powerpoint/2010/main" val="27371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4" name="TrainDemo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381" y="1524572"/>
            <a:ext cx="6095238" cy="4571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822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265</Words>
  <Application>Microsoft Office PowerPoint</Application>
  <PresentationFormat>On-screen Show (4:3)</PresentationFormat>
  <Paragraphs>53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Object Transportation System Using LEGO Mindstorms RCX Term project for CSC714 </vt:lpstr>
      <vt:lpstr>Problem Statement</vt:lpstr>
      <vt:lpstr>Real-Time Challenges</vt:lpstr>
      <vt:lpstr>Our Algorithm Idea</vt:lpstr>
      <vt:lpstr>Progress and Todo List</vt:lpstr>
      <vt:lpstr>Problems Faced</vt:lpstr>
      <vt:lpstr>Demo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vishnudh</dc:creator>
  <cp:lastModifiedBy>vishnudh</cp:lastModifiedBy>
  <cp:revision>31</cp:revision>
  <dcterms:created xsi:type="dcterms:W3CDTF">2011-11-24T04:55:32Z</dcterms:created>
  <dcterms:modified xsi:type="dcterms:W3CDTF">2011-11-29T17:49:14Z</dcterms:modified>
</cp:coreProperties>
</file>